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03" r:id="rId1"/>
  </p:sldMasterIdLst>
  <p:notesMasterIdLst>
    <p:notesMasterId r:id="rId21"/>
  </p:notesMasterIdLst>
  <p:handoutMasterIdLst>
    <p:handoutMasterId r:id="rId22"/>
  </p:handoutMasterIdLst>
  <p:sldIdLst>
    <p:sldId id="381" r:id="rId2"/>
    <p:sldId id="447" r:id="rId3"/>
    <p:sldId id="469" r:id="rId4"/>
    <p:sldId id="456" r:id="rId5"/>
    <p:sldId id="455" r:id="rId6"/>
    <p:sldId id="450" r:id="rId7"/>
    <p:sldId id="454" r:id="rId8"/>
    <p:sldId id="458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467" r:id="rId17"/>
    <p:sldId id="468" r:id="rId18"/>
    <p:sldId id="470" r:id="rId19"/>
    <p:sldId id="443" r:id="rId20"/>
  </p:sldIdLst>
  <p:sldSz cx="9144000" cy="514826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E"/>
    <a:srgbClr val="00A589"/>
    <a:srgbClr val="FFFF99"/>
    <a:srgbClr val="FFFFFF"/>
    <a:srgbClr val="D5D5DB"/>
    <a:srgbClr val="575968"/>
    <a:srgbClr val="A8006E"/>
    <a:srgbClr val="174A7C"/>
    <a:srgbClr val="6D5884"/>
    <a:srgbClr val="9A8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1" autoAdjust="0"/>
    <p:restoredTop sz="92652" autoAdjust="0"/>
  </p:normalViewPr>
  <p:slideViewPr>
    <p:cSldViewPr snapToGrid="0" snapToObjects="1">
      <p:cViewPr varScale="1">
        <p:scale>
          <a:sx n="89" d="100"/>
          <a:sy n="89" d="100"/>
        </p:scale>
        <p:origin x="978" y="90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00"/>
    </p:cViewPr>
  </p:sorterViewPr>
  <p:notesViewPr>
    <p:cSldViewPr snapToGrid="0" snapToObjects="1">
      <p:cViewPr varScale="1">
        <p:scale>
          <a:sx n="91" d="100"/>
          <a:sy n="91" d="100"/>
        </p:scale>
        <p:origin x="-3714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453C3E-6502-5E4A-B6AF-C418203F3D8F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66EA6D-3561-7042-95C6-F9E1370BF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7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6B0859-B20A-434A-9719-D7A4B3294205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6913"/>
            <a:ext cx="61912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846ECC-77B3-5044-BE0A-4E718B2A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43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" y="191"/>
            <a:ext cx="9152128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" y="191"/>
            <a:ext cx="9152128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2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 /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3239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28600" y="1438273"/>
            <a:ext cx="8686800" cy="34335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71500" indent="-228600">
              <a:spcBef>
                <a:spcPts val="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228600">
              <a:spcBef>
                <a:spcPts val="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228600">
              <a:spcBef>
                <a:spcPts val="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85900" indent="-228600">
              <a:spcBef>
                <a:spcPts val="0"/>
              </a:spcBef>
              <a:spcAft>
                <a:spcPts val="600"/>
              </a:spcAft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52500" y="4937756"/>
            <a:ext cx="7239000" cy="199065"/>
          </a:xfrm>
          <a:prstGeom prst="rect">
            <a:avLst/>
          </a:prstGeom>
        </p:spPr>
        <p:txBody>
          <a:bodyPr/>
          <a:lstStyle>
            <a:lvl1pPr>
              <a:defRPr sz="8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Stratos PRISM PDR   -   November 14th, 2017</a:t>
            </a:r>
            <a:endParaRPr lang="fr-FR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71382" y="4937756"/>
            <a:ext cx="457200" cy="199066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353CB71-703C-495B-86EC-238C102AF1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06437" y="145872"/>
            <a:ext cx="1403433" cy="4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948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/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0"/>
            <a:ext cx="9143968" cy="5212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8137" y="0"/>
            <a:ext cx="5138382" cy="85804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62100" y="4989074"/>
            <a:ext cx="6896100" cy="199066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Stratos PRISM PDR   -   November 14th, 2017</a:t>
            </a: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4989074"/>
            <a:ext cx="457200" cy="199066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353CB71-703C-495B-86EC-238C102AF1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2"/>
          </p:nvPr>
        </p:nvSpPr>
        <p:spPr>
          <a:xfrm>
            <a:off x="1562100" y="972450"/>
            <a:ext cx="7429500" cy="39684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8650" indent="-285750">
              <a:spcBef>
                <a:spcPts val="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71550" indent="-228600">
              <a:spcBef>
                <a:spcPts val="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14450" indent="-228600">
              <a:spcBef>
                <a:spcPts val="0"/>
              </a:spcBef>
              <a:spcAft>
                <a:spcPts val="600"/>
              </a:spcAft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600200" indent="-228600">
              <a:spcBef>
                <a:spcPts val="0"/>
              </a:spcBef>
              <a:spcAft>
                <a:spcPts val="600"/>
              </a:spcAft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823723"/>
            <a:ext cx="7772400" cy="3432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2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87273" y="266122"/>
            <a:ext cx="1141853" cy="39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1228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099_Powerpoint_page5.jpg"/>
          <p:cNvPicPr>
            <a:picLocks noChangeAspect="1"/>
          </p:cNvPicPr>
          <p:nvPr userDrawn="1"/>
        </p:nvPicPr>
        <p:blipFill>
          <a:blip r:embed="rId2"/>
          <a:srcRect t="72000" b="4000"/>
          <a:stretch>
            <a:fillRect/>
          </a:stretch>
        </p:blipFill>
        <p:spPr>
          <a:xfrm>
            <a:off x="0" y="3497547"/>
            <a:ext cx="9144000" cy="1645953"/>
          </a:xfrm>
          <a:prstGeom prst="rect">
            <a:avLst/>
          </a:prstGeom>
        </p:spPr>
      </p:pic>
      <p:pic>
        <p:nvPicPr>
          <p:cNvPr id="4" name="Picture 3" descr="6099_Powerpoint_page5.jpg"/>
          <p:cNvPicPr>
            <a:picLocks noChangeAspect="1"/>
          </p:cNvPicPr>
          <p:nvPr userDrawn="1"/>
        </p:nvPicPr>
        <p:blipFill>
          <a:blip r:embed="rId2"/>
          <a:srcRect t="16000" b="41333"/>
          <a:stretch>
            <a:fillRect/>
          </a:stretch>
        </p:blipFill>
        <p:spPr>
          <a:xfrm>
            <a:off x="0" y="411463"/>
            <a:ext cx="9144000" cy="292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76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52500" y="4937756"/>
            <a:ext cx="7239000" cy="199065"/>
          </a:xfrm>
          <a:prstGeom prst="rect">
            <a:avLst/>
          </a:prstGeom>
        </p:spPr>
        <p:txBody>
          <a:bodyPr anchor="ctr"/>
          <a:lstStyle>
            <a:lvl1pPr algn="ctr">
              <a:defRPr sz="8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Stratos PRISM PDR   -   November 14th, 2017</a:t>
            </a:r>
            <a:endParaRPr lang="fr-FR" dirty="0" smtClean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71382" y="4937756"/>
            <a:ext cx="457200" cy="199066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353CB71-703C-495B-86EC-238C102AF1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0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7" r:id="rId2"/>
    <p:sldLayoutId id="2147483714" r:id="rId3"/>
    <p:sldLayoutId id="2147483707" r:id="rId4"/>
    <p:sldLayoutId id="214748371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NeueLT Std Med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7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HelveticaNeueLT Std Med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70000"/>
        <a:buFontTx/>
        <a:buChar char="–"/>
        <a:defRPr sz="2400" kern="1200">
          <a:solidFill>
            <a:schemeClr val="tx1"/>
          </a:solidFill>
          <a:latin typeface="HelveticaNeueLT Std Med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NeueLT Std Med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NeueLT Std Med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06976" y="225186"/>
            <a:ext cx="6145777" cy="3605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en-CA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SpaceApp</a:t>
            </a:r>
            <a:r>
              <a:rPr lang="en-CA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Challenge </a:t>
            </a:r>
            <a:r>
              <a:rPr lang="en-CA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</a:p>
          <a:p>
            <a:pPr lvl="0" algn="r">
              <a:spcBef>
                <a:spcPct val="0"/>
              </a:spcBef>
            </a:pPr>
            <a:endParaRPr lang="en-CA" sz="20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r">
              <a:spcBef>
                <a:spcPct val="0"/>
              </a:spcBef>
            </a:pPr>
            <a:endParaRPr lang="en-CA" sz="20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r">
              <a:spcBef>
                <a:spcPct val="0"/>
              </a:spcBef>
            </a:pPr>
            <a:endParaRPr lang="en-CA" sz="20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r">
              <a:spcBef>
                <a:spcPct val="0"/>
              </a:spcBef>
            </a:pPr>
            <a:endParaRPr lang="en-CA" sz="20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r">
              <a:spcBef>
                <a:spcPct val="0"/>
              </a:spcBef>
            </a:pPr>
            <a:r>
              <a:rPr lang="en-CA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Canadian Space Agency</a:t>
            </a:r>
          </a:p>
          <a:p>
            <a:pPr lvl="0" algn="r">
              <a:spcBef>
                <a:spcPct val="0"/>
              </a:spcBef>
            </a:pPr>
            <a:r>
              <a:rPr lang="en-CA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STRATOS Challenge</a:t>
            </a:r>
            <a:endParaRPr lang="en-CA" sz="1100" dirty="0" smtClean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algn="r" defTabSz="914400">
              <a:spcBef>
                <a:spcPts val="600"/>
              </a:spcBef>
              <a:buSzPct val="70000"/>
            </a:pPr>
            <a:r>
              <a:rPr lang="en-CA" sz="1200" spc="3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 Presentation</a:t>
            </a:r>
          </a:p>
          <a:p>
            <a:pPr lvl="2" algn="r" defTabSz="914400">
              <a:spcBef>
                <a:spcPts val="600"/>
              </a:spcBef>
              <a:buSzPct val="70000"/>
            </a:pPr>
            <a:r>
              <a:rPr lang="en-CA" sz="1200" spc="3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October, 2019 </a:t>
            </a:r>
          </a:p>
        </p:txBody>
      </p:sp>
    </p:spTree>
    <p:extLst>
      <p:ext uri="{BB962C8B-B14F-4D97-AF65-F5344CB8AC3E}">
        <p14:creationId xmlns:p14="http://schemas.microsoft.com/office/powerpoint/2010/main" val="123680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Attitude/Heading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Space App Challenge 2019 – CSA </a:t>
            </a:r>
            <a:r>
              <a:rPr lang="en-US" dirty="0" err="1"/>
              <a:t>Stratos</a:t>
            </a:r>
            <a:r>
              <a:rPr lang="en-US" dirty="0"/>
              <a:t> Challenge</a:t>
            </a:r>
            <a:endParaRPr lang="fr-F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3CB71-703C-495B-86EC-238C102AF19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16" y="1485731"/>
            <a:ext cx="4053098" cy="18219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3205169"/>
            <a:ext cx="3856567" cy="1652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483" y="2123386"/>
            <a:ext cx="3590925" cy="25812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16383" y="1585032"/>
            <a:ext cx="4228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Note: Yaw = Heading (in our case)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83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Environment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Space App Challenge 2019 – CSA </a:t>
            </a:r>
            <a:r>
              <a:rPr lang="en-US" dirty="0" err="1"/>
              <a:t>Stratos</a:t>
            </a:r>
            <a:r>
              <a:rPr lang="en-US" dirty="0"/>
              <a:t> Challenge</a:t>
            </a:r>
            <a:endParaRPr lang="fr-F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3CB71-703C-495B-86EC-238C102AF19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" y="1540003"/>
            <a:ext cx="3528483" cy="1891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939" y="1540003"/>
            <a:ext cx="3302741" cy="15396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66" y="3517320"/>
            <a:ext cx="2653347" cy="13342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141" y="3306262"/>
            <a:ext cx="2652925" cy="154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Housekeeping Data + Event Logs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Space App Challenge 2019 – CSA </a:t>
            </a:r>
            <a:r>
              <a:rPr lang="en-US" dirty="0" err="1"/>
              <a:t>Stratos</a:t>
            </a:r>
            <a:r>
              <a:rPr lang="en-US" dirty="0"/>
              <a:t> Challenge</a:t>
            </a:r>
            <a:endParaRPr lang="fr-F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3CB71-703C-495B-86EC-238C102AF19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25973" y="1971040"/>
            <a:ext cx="7349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Housekeeping data: Provide information used to assess the current state and health of the system.</a:t>
            </a:r>
          </a:p>
          <a:p>
            <a:endParaRPr lang="en-CA" dirty="0"/>
          </a:p>
          <a:p>
            <a:r>
              <a:rPr lang="en-CA" dirty="0" smtClean="0"/>
              <a:t>Event log: Significant events about the operations of the system are recorded (e.g. taking pictures). Provides additional information + time of each event.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11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Pictures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Space App Challenge 2019 – CSA </a:t>
            </a:r>
            <a:r>
              <a:rPr lang="en-US" dirty="0" err="1"/>
              <a:t>Stratos</a:t>
            </a:r>
            <a:r>
              <a:rPr lang="en-US" dirty="0"/>
              <a:t> Challenge</a:t>
            </a:r>
            <a:endParaRPr lang="fr-F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3CB71-703C-495B-86EC-238C102AF19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743" y="3321680"/>
            <a:ext cx="1925533" cy="1432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09" y="1505692"/>
            <a:ext cx="2785097" cy="1757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352" y="957791"/>
            <a:ext cx="897295" cy="1982259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flipH="1">
            <a:off x="3048796" y="2004906"/>
            <a:ext cx="1347894" cy="379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ight Arrow 11"/>
          <p:cNvSpPr/>
          <p:nvPr/>
        </p:nvSpPr>
        <p:spPr>
          <a:xfrm rot="5400000">
            <a:off x="4267203" y="2671706"/>
            <a:ext cx="675750" cy="416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550615" y="3321680"/>
            <a:ext cx="2086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Horizon pointing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5750560" y="3991219"/>
            <a:ext cx="262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Nadir (down toward Earth) pointing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5807173" y="1548762"/>
            <a:ext cx="2777067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 smtClean="0"/>
              <a:t>Images were automatically taken every 2 minutes, alternating between HORIZON and NADIR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02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 Format &amp; Time Stamps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Space App Challenge 2019 – CSA </a:t>
            </a:r>
            <a:r>
              <a:rPr lang="en-US" dirty="0" err="1"/>
              <a:t>Stratos</a:t>
            </a:r>
            <a:r>
              <a:rPr lang="en-US" dirty="0"/>
              <a:t> Challenge</a:t>
            </a:r>
            <a:endParaRPr lang="fr-F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3CB71-703C-495B-86EC-238C102AF19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2533" y="1482639"/>
            <a:ext cx="8202506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All data was recorded in text files, one entry per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Each entry is identified, provided document details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Each entry is TIME STAMPED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Each element is separated from others by commas</a:t>
            </a:r>
            <a:endParaRPr lang="en-CA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31892" y="2625074"/>
            <a:ext cx="8243147" cy="206210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TIME STAMP: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Example: 2018-08-26 03:01:29.842 (August 26</a:t>
            </a:r>
            <a:r>
              <a:rPr lang="en-CA" sz="1600" baseline="30000" dirty="0" smtClean="0"/>
              <a:t>th</a:t>
            </a:r>
            <a:r>
              <a:rPr lang="en-CA" sz="1600" dirty="0" smtClean="0"/>
              <a:t> 2018, 3am. + 1 minute, 29 seconds &amp; 842 </a:t>
            </a:r>
            <a:r>
              <a:rPr lang="en-CA" sz="1600" dirty="0" err="1" smtClean="0"/>
              <a:t>milli</a:t>
            </a:r>
            <a:r>
              <a:rPr lang="en-CA" sz="1600" dirty="0" smtClean="0"/>
              <a:t>-seconds)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Generally follows ISO8601, without the “T” between date and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Date and time = In UTC (Universal Time Coordinate). Also know as ZULU, it represent the time at Greenwich (England). In our case, local time (Timmins, Ontario) = UTC – 4h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Example: </a:t>
            </a:r>
            <a:r>
              <a:rPr lang="en-US" sz="1600" dirty="0"/>
              <a:t>2018-08-26 </a:t>
            </a:r>
            <a:r>
              <a:rPr lang="en-US" sz="1600" dirty="0" smtClean="0"/>
              <a:t>03:20:01 UTC</a:t>
            </a:r>
            <a:r>
              <a:rPr lang="en-US" sz="1600" b="1" dirty="0" smtClean="0"/>
              <a:t> =</a:t>
            </a:r>
            <a:r>
              <a:rPr lang="en-US" sz="1600" dirty="0" smtClean="0"/>
              <a:t> 2018-08-25 23:20:01 local</a:t>
            </a:r>
            <a:endParaRPr lang="en-CA" sz="1600" dirty="0" smtClean="0"/>
          </a:p>
        </p:txBody>
      </p:sp>
    </p:spTree>
    <p:extLst>
      <p:ext uri="{BB962C8B-B14F-4D97-AF65-F5344CB8AC3E}">
        <p14:creationId xmlns:p14="http://schemas.microsoft.com/office/powerpoint/2010/main" val="245311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 now, what do we do with</a:t>
            </a:r>
            <a:br>
              <a:rPr lang="en-CA" dirty="0" smtClean="0"/>
            </a:br>
            <a:r>
              <a:rPr lang="en-CA" dirty="0" smtClean="0"/>
              <a:t>all of this ???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Space App Challenge 2019 – CSA </a:t>
            </a:r>
            <a:r>
              <a:rPr lang="en-US" dirty="0" err="1"/>
              <a:t>Stratos</a:t>
            </a:r>
            <a:r>
              <a:rPr lang="en-US" dirty="0"/>
              <a:t> Challenge</a:t>
            </a:r>
            <a:endParaRPr lang="fr-F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3CB71-703C-495B-86EC-238C102AF19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61" y="2300308"/>
            <a:ext cx="2261393" cy="1027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203" y="1153852"/>
            <a:ext cx="2785097" cy="1757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00" y="1171798"/>
            <a:ext cx="2636838" cy="1365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851" y="3699053"/>
            <a:ext cx="2610449" cy="9082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9311" y="1193839"/>
            <a:ext cx="2544192" cy="976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5865" y="2445080"/>
            <a:ext cx="3721523" cy="1027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8122" y="3328214"/>
            <a:ext cx="2882729" cy="15530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673" y="3251330"/>
            <a:ext cx="1925533" cy="143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2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We need YOU to propose a new way</a:t>
            </a:r>
            <a:br>
              <a:rPr lang="en-CA" dirty="0" smtClean="0"/>
            </a:br>
            <a:r>
              <a:rPr lang="en-CA" dirty="0" smtClean="0"/>
              <a:t>to display our DATA so that users can intuitively understand them, LIVE and from ONE SCREEN…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Space App Challenge 2019 – CSA </a:t>
            </a:r>
            <a:r>
              <a:rPr lang="en-US" dirty="0" err="1"/>
              <a:t>Stratos</a:t>
            </a:r>
            <a:r>
              <a:rPr lang="en-US" dirty="0"/>
              <a:t> Challenge</a:t>
            </a:r>
            <a:endParaRPr lang="fr-F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3CB71-703C-495B-86EC-238C102AF19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141" y="1707292"/>
            <a:ext cx="2916447" cy="1839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5387" y="1754293"/>
            <a:ext cx="207941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dirty="0" smtClean="0"/>
              <a:t>What TIME is it?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339501" y="2761533"/>
            <a:ext cx="244278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dirty="0" smtClean="0"/>
              <a:t>How COLD or HOT?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952500" y="3930516"/>
            <a:ext cx="202811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dirty="0" smtClean="0"/>
              <a:t>WHERE are we?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5977927" y="1885845"/>
            <a:ext cx="288001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dirty="0" smtClean="0"/>
              <a:t>What is the current</a:t>
            </a:r>
          </a:p>
          <a:p>
            <a:r>
              <a:rPr lang="en-CA" dirty="0" smtClean="0"/>
              <a:t>barometric PRESSURE?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6288999" y="3124230"/>
            <a:ext cx="238238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dirty="0" smtClean="0"/>
              <a:t>How HIGH are we?</a:t>
            </a:r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3689903"/>
            <a:ext cx="236154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dirty="0" smtClean="0"/>
              <a:t>Where is the SUN?</a:t>
            </a:r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6933544" y="4372083"/>
            <a:ext cx="81464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dirty="0" smtClean="0"/>
              <a:t>Etc….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11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… and for various types of users:</a:t>
            </a:r>
            <a:br>
              <a:rPr lang="en-CA" dirty="0" smtClean="0"/>
            </a:br>
            <a:r>
              <a:rPr lang="en-CA" dirty="0" smtClean="0"/>
              <a:t>Scientists, general public, kids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Space App Challenge 2019 – CSA </a:t>
            </a:r>
            <a:r>
              <a:rPr lang="en-US" dirty="0" err="1"/>
              <a:t>Stratos</a:t>
            </a:r>
            <a:r>
              <a:rPr lang="en-US" dirty="0"/>
              <a:t> Challenge</a:t>
            </a:r>
            <a:endParaRPr lang="fr-F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3CB71-703C-495B-86EC-238C102AF19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805675"/>
            <a:ext cx="1524000" cy="1685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46613" y="4511040"/>
            <a:ext cx="26295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 smtClean="0"/>
              <a:t>Note: Images from </a:t>
            </a:r>
            <a:r>
              <a:rPr lang="en-CA" sz="800" dirty="0" err="1" smtClean="0"/>
              <a:t>shutterstock</a:t>
            </a:r>
            <a:r>
              <a:rPr lang="en-CA" sz="800" dirty="0" smtClean="0"/>
              <a:t> royalty free</a:t>
            </a:r>
            <a:endParaRPr lang="en-CA" sz="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102" y="3289857"/>
            <a:ext cx="3619712" cy="1221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534" y="1958883"/>
            <a:ext cx="2370344" cy="1156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537" y="1498941"/>
            <a:ext cx="2320925" cy="17195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295" y="1750690"/>
            <a:ext cx="1609408" cy="89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/>
              <a:t>We hope to setup a public web site to follow future stratospheric balloon flights</a:t>
            </a:r>
          </a:p>
          <a:p>
            <a:r>
              <a:rPr lang="en-CA" dirty="0" smtClean="0"/>
              <a:t>Will YOUR design/solution be part of it?</a:t>
            </a:r>
          </a:p>
          <a:p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Our evaluation will take into consideration look, imagination, but also technically feasibility (i.e. applicability to a web site).</a:t>
            </a:r>
          </a:p>
          <a:p>
            <a:endParaRPr lang="en-CA" dirty="0"/>
          </a:p>
          <a:p>
            <a:pPr marL="0" indent="0" algn="ctr">
              <a:buNone/>
            </a:pPr>
            <a:r>
              <a:rPr lang="en-CA" b="1" i="1" dirty="0" smtClean="0">
                <a:solidFill>
                  <a:schemeClr val="accent4">
                    <a:lumMod val="75000"/>
                  </a:schemeClr>
                </a:solidFill>
              </a:rPr>
              <a:t>Thank you for considering this challenge… </a:t>
            </a:r>
          </a:p>
          <a:p>
            <a:pPr marL="0" indent="0" algn="ctr">
              <a:buNone/>
            </a:pPr>
            <a:r>
              <a:rPr lang="en-CA" b="1" i="1" dirty="0" smtClean="0">
                <a:solidFill>
                  <a:schemeClr val="accent4">
                    <a:lumMod val="75000"/>
                  </a:schemeClr>
                </a:solidFill>
              </a:rPr>
              <a:t>now let’s have fun</a:t>
            </a:r>
            <a:r>
              <a:rPr lang="en-CA" dirty="0" smtClean="0"/>
              <a:t> </a:t>
            </a:r>
            <a:r>
              <a:rPr lang="en-CA" dirty="0" smtClean="0">
                <a:sym typeface="Wingdings" panose="05000000000000000000" pitchFamily="2" charset="2"/>
              </a:rPr>
              <a:t>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Space App Challenge 2019 – CSA </a:t>
            </a:r>
            <a:r>
              <a:rPr lang="en-US" dirty="0" err="1"/>
              <a:t>Stratos</a:t>
            </a:r>
            <a:r>
              <a:rPr lang="en-US" dirty="0"/>
              <a:t> Challenge</a:t>
            </a:r>
            <a:endParaRPr lang="fr-F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3CB71-703C-495B-86EC-238C102AF19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7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8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228600" y="1530773"/>
            <a:ext cx="8732520" cy="3341024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My name is J-F </a:t>
            </a:r>
            <a:r>
              <a:rPr lang="en-US" dirty="0" err="1" smtClean="0"/>
              <a:t>Cusson</a:t>
            </a:r>
            <a:r>
              <a:rPr lang="en-US" dirty="0" smtClean="0"/>
              <a:t>, I have been working for the Canadian Space Agency for 20 years. I am a software/digital electronics Engineer. For a couple of years, I have been part of the CSA </a:t>
            </a:r>
            <a:r>
              <a:rPr lang="en-US" dirty="0" err="1" smtClean="0"/>
              <a:t>Stratos</a:t>
            </a:r>
            <a:r>
              <a:rPr lang="en-US" dirty="0" smtClean="0"/>
              <a:t> team.</a:t>
            </a:r>
            <a:endParaRPr lang="en-US" baseline="300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I am very pleased to propose this challenge, based on data gathered from stratospheric balloons during </a:t>
            </a:r>
            <a:r>
              <a:rPr lang="en-US" dirty="0" err="1" smtClean="0"/>
              <a:t>Stratos</a:t>
            </a:r>
            <a:r>
              <a:rPr lang="en-US" dirty="0" smtClean="0"/>
              <a:t> campaigns, using the PRISM sub-system.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Space App Challenge 2019 – CSA </a:t>
            </a:r>
            <a:r>
              <a:rPr lang="en-US" dirty="0" err="1" smtClean="0"/>
              <a:t>Stratos</a:t>
            </a:r>
            <a:r>
              <a:rPr lang="en-US" dirty="0" smtClean="0"/>
              <a:t> Challenge</a:t>
            </a:r>
            <a:endParaRPr lang="fr-F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3CB71-703C-495B-86EC-238C102AF19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228600" y="1530773"/>
            <a:ext cx="8732520" cy="3341024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CA" dirty="0" smtClean="0"/>
              <a:t>We need you to propose a way to display a set of data and images on a single screen web-based dashboard, so that operators, scientists and the general public can follow our flights. The display will need to be…</a:t>
            </a:r>
          </a:p>
          <a:p>
            <a:pPr algn="ctr">
              <a:spcAft>
                <a:spcPts val="1200"/>
              </a:spcAft>
            </a:pPr>
            <a:r>
              <a:rPr lang="en-CA" dirty="0" smtClean="0"/>
              <a:t>USEFUL</a:t>
            </a:r>
          </a:p>
          <a:p>
            <a:pPr algn="ctr">
              <a:spcAft>
                <a:spcPts val="1200"/>
              </a:spcAft>
            </a:pPr>
            <a:r>
              <a:rPr lang="en-CA" dirty="0" smtClean="0"/>
              <a:t>BEAUTIFUL/ENJOYABLE</a:t>
            </a:r>
          </a:p>
          <a:p>
            <a:pPr algn="ctr">
              <a:spcAft>
                <a:spcPts val="1200"/>
              </a:spcAft>
            </a:pPr>
            <a:r>
              <a:rPr lang="en-CA" dirty="0" smtClean="0"/>
              <a:t>INFORMATIVE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CA" dirty="0" smtClean="0"/>
              <a:t>We seek your technical expertise but also your imagination, artistic touch and web layout skills!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Space App Challenge 2019 – CSA </a:t>
            </a:r>
            <a:r>
              <a:rPr lang="en-US" dirty="0" err="1"/>
              <a:t>Stratos</a:t>
            </a:r>
            <a:r>
              <a:rPr lang="en-US" dirty="0"/>
              <a:t> Challenge</a:t>
            </a:r>
            <a:endParaRPr lang="fr-F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3CB71-703C-495B-86EC-238C102AF19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PRISM Sub-System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228599" y="1438273"/>
            <a:ext cx="7763933" cy="3433524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CA" dirty="0"/>
              <a:t>Stratospheric balloons are used to carry payloads in the upper atmosphere for scientific investigation and demonstration purposes. </a:t>
            </a:r>
            <a:endParaRPr lang="en-CA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CA" dirty="0"/>
              <a:t>The vast majority of payloads require data management (e.g. telemetry, telecommands, clock synchronization, time-stamping, localization, attitude and environment data, logging, mass storage…) to accomplish their mission. </a:t>
            </a:r>
            <a:endParaRPr lang="en-CA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CA" dirty="0" smtClean="0"/>
              <a:t>The </a:t>
            </a:r>
            <a:r>
              <a:rPr lang="en-CA" dirty="0"/>
              <a:t>CSA Stratos PRISM Subsystem </a:t>
            </a:r>
            <a:r>
              <a:rPr lang="en-CA" dirty="0" smtClean="0"/>
              <a:t>provides these services, offered </a:t>
            </a:r>
            <a:r>
              <a:rPr lang="en-CA" dirty="0"/>
              <a:t>to users flying aboard a </a:t>
            </a:r>
            <a:r>
              <a:rPr lang="en-CA" dirty="0" smtClean="0"/>
              <a:t>gondola, </a:t>
            </a:r>
            <a:r>
              <a:rPr lang="en-CA" dirty="0"/>
              <a:t>whom have not integrated a complete attitude &amp; heading reference, and command and data handling system to their payload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Space App Challenge 2019 – CSA </a:t>
            </a:r>
            <a:r>
              <a:rPr lang="en-US" dirty="0" err="1"/>
              <a:t>Stratos</a:t>
            </a:r>
            <a:r>
              <a:rPr lang="en-US" dirty="0"/>
              <a:t> Challenge</a:t>
            </a:r>
            <a:endParaRPr lang="fr-F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3CB71-703C-495B-86EC-238C102AF19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025" y="1480901"/>
            <a:ext cx="872848" cy="329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br>
              <a:rPr lang="en-US" dirty="0" smtClean="0"/>
            </a:br>
            <a:r>
              <a:rPr lang="en-US" dirty="0" smtClean="0"/>
              <a:t>Envelope &amp; Flight Train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Space App Challenge 2019 – CSA </a:t>
            </a:r>
            <a:r>
              <a:rPr lang="en-US" dirty="0" err="1"/>
              <a:t>Stratos</a:t>
            </a:r>
            <a:r>
              <a:rPr lang="en-US" dirty="0"/>
              <a:t> Challenge</a:t>
            </a:r>
            <a:endParaRPr lang="fr-F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3CB71-703C-495B-86EC-238C102AF19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994" y="1380767"/>
            <a:ext cx="3121086" cy="33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7" y="1380767"/>
            <a:ext cx="3155886" cy="357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ent Arrow 5"/>
          <p:cNvSpPr/>
          <p:nvPr/>
        </p:nvSpPr>
        <p:spPr>
          <a:xfrm rot="10800000">
            <a:off x="5463610" y="3476205"/>
            <a:ext cx="2095430" cy="1302089"/>
          </a:xfrm>
          <a:prstGeom prst="bentArrow">
            <a:avLst>
              <a:gd name="adj1" fmla="val 9512"/>
              <a:gd name="adj2" fmla="val 1433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7880" y="2666502"/>
            <a:ext cx="2385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PRISM &amp; Scientific payloads go there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5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Space App Challenge 2019 – CSA </a:t>
            </a:r>
            <a:r>
              <a:rPr lang="en-US" dirty="0" err="1"/>
              <a:t>Stratos</a:t>
            </a:r>
            <a:r>
              <a:rPr lang="en-US" dirty="0"/>
              <a:t> Challenge</a:t>
            </a:r>
            <a:endParaRPr lang="fr-F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3CB71-703C-495B-86EC-238C102AF19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400" y="1402080"/>
            <a:ext cx="2165320" cy="3496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401" y="1508219"/>
            <a:ext cx="2297308" cy="2942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79" y="3591723"/>
            <a:ext cx="2391069" cy="11623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61" y="1492852"/>
            <a:ext cx="1751606" cy="11110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07661" y="4450071"/>
            <a:ext cx="2871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Science Gondola</a:t>
            </a:r>
            <a:endParaRPr lang="en-CA" sz="2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570019" y="3786288"/>
            <a:ext cx="843072" cy="209974"/>
          </a:xfrm>
          <a:prstGeom prst="rightArrow">
            <a:avLst/>
          </a:prstGeom>
          <a:solidFill>
            <a:schemeClr val="tx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srgbClr val="00206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242031" flipH="1">
            <a:off x="2039547" y="2014283"/>
            <a:ext cx="1119783" cy="209800"/>
          </a:xfrm>
          <a:prstGeom prst="rightArrow">
            <a:avLst/>
          </a:prstGeom>
          <a:solidFill>
            <a:schemeClr val="tx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srgbClr val="00206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9734271" flipH="1">
            <a:off x="2129125" y="3118578"/>
            <a:ext cx="1023140" cy="222686"/>
          </a:xfrm>
          <a:prstGeom prst="rightArrow">
            <a:avLst/>
          </a:prstGeom>
          <a:solidFill>
            <a:schemeClr val="tx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srgbClr val="00206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9616469">
            <a:off x="5458790" y="2080499"/>
            <a:ext cx="1136152" cy="212365"/>
          </a:xfrm>
          <a:prstGeom prst="rightArrow">
            <a:avLst/>
          </a:prstGeom>
          <a:solidFill>
            <a:schemeClr val="tx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3085" y="3166921"/>
            <a:ext cx="119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Cameras</a:t>
            </a:r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2017504" y="1338998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GPS</a:t>
            </a:r>
          </a:p>
          <a:p>
            <a:pPr algn="ctr"/>
            <a:r>
              <a:rPr lang="en-CA" dirty="0" smtClean="0"/>
              <a:t>Antenna</a:t>
            </a:r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5457712" y="1541517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Sensors</a:t>
            </a:r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5475197" y="3021529"/>
            <a:ext cx="10486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PRISM</a:t>
            </a:r>
          </a:p>
          <a:p>
            <a:pPr algn="ctr"/>
            <a:r>
              <a:rPr lang="en-CA" sz="1400" dirty="0" smtClean="0"/>
              <a:t>Main</a:t>
            </a:r>
          </a:p>
          <a:p>
            <a:pPr algn="ctr"/>
            <a:r>
              <a:rPr lang="en-CA" sz="1400" dirty="0" smtClean="0"/>
              <a:t>enclosure</a:t>
            </a:r>
            <a:endParaRPr lang="en-CA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865120" y="480907"/>
            <a:ext cx="3016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bg1">
                    <a:lumMod val="95000"/>
                  </a:schemeClr>
                </a:solidFill>
              </a:rPr>
              <a:t>PRISM Integration</a:t>
            </a:r>
            <a:endParaRPr lang="en-CA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2018 Flight</a:t>
            </a:r>
            <a:br>
              <a:rPr lang="en-CA" dirty="0" smtClean="0"/>
            </a:br>
            <a:r>
              <a:rPr lang="en-CA" dirty="0" smtClean="0"/>
              <a:t>(CSA base, Timmins, Ontario)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Space App Challenge 2019 – CSA </a:t>
            </a:r>
            <a:r>
              <a:rPr lang="en-US" dirty="0" err="1"/>
              <a:t>Stratos</a:t>
            </a:r>
            <a:r>
              <a:rPr lang="en-US" dirty="0"/>
              <a:t> Challenge</a:t>
            </a:r>
            <a:endParaRPr lang="fr-F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3CB71-703C-495B-86EC-238C102AF19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09" y="1162129"/>
            <a:ext cx="1764489" cy="37756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0" y="1162128"/>
            <a:ext cx="2010855" cy="3775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21409"/>
            <a:ext cx="2234247" cy="19163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820" y="3051436"/>
            <a:ext cx="2919158" cy="1886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4907" y="1162129"/>
            <a:ext cx="4761653" cy="18893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0347" y="1456266"/>
            <a:ext cx="3752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>
                    <a:lumMod val="95000"/>
                  </a:schemeClr>
                </a:solidFill>
              </a:rPr>
              <a:t>Launch at night (Aug. 26</a:t>
            </a:r>
            <a:r>
              <a:rPr lang="en-CA" baseline="30000" dirty="0" smtClean="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CA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r>
              <a:rPr lang="en-CA" dirty="0" smtClean="0">
                <a:solidFill>
                  <a:schemeClr val="bg1">
                    <a:lumMod val="95000"/>
                  </a:schemeClr>
                </a:solidFill>
              </a:rPr>
              <a:t>Flight duration: More than 11h</a:t>
            </a:r>
          </a:p>
          <a:p>
            <a:r>
              <a:rPr lang="en-CA" dirty="0" smtClean="0"/>
              <a:t>Altitude reached: Above 36km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15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959" y="0"/>
            <a:ext cx="5138382" cy="858044"/>
          </a:xfrm>
        </p:spPr>
        <p:txBody>
          <a:bodyPr>
            <a:normAutofit/>
          </a:bodyPr>
          <a:lstStyle/>
          <a:p>
            <a:r>
              <a:rPr lang="en-CA" dirty="0" smtClean="0"/>
              <a:t>Data Generated by PRISM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Space App Challenge 2019 – CSA </a:t>
            </a:r>
            <a:r>
              <a:rPr lang="en-US" dirty="0" err="1"/>
              <a:t>Stratos</a:t>
            </a:r>
            <a:r>
              <a:rPr lang="en-US" dirty="0"/>
              <a:t> Challenge</a:t>
            </a: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3CB71-703C-495B-86EC-238C102AF19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CA" dirty="0" smtClean="0"/>
              <a:t>Position</a:t>
            </a:r>
          </a:p>
          <a:p>
            <a:r>
              <a:rPr lang="en-CA" dirty="0" smtClean="0"/>
              <a:t>Attitude/Heading</a:t>
            </a:r>
          </a:p>
          <a:p>
            <a:r>
              <a:rPr lang="en-CA" dirty="0" smtClean="0"/>
              <a:t>Environment</a:t>
            </a:r>
          </a:p>
          <a:p>
            <a:r>
              <a:rPr lang="en-CA" dirty="0" smtClean="0"/>
              <a:t>Housekeeping Data</a:t>
            </a:r>
          </a:p>
          <a:p>
            <a:r>
              <a:rPr lang="en-CA" dirty="0" smtClean="0"/>
              <a:t>Event Logs</a:t>
            </a:r>
          </a:p>
          <a:p>
            <a:r>
              <a:rPr lang="en-CA" dirty="0" smtClean="0"/>
              <a:t>Pictures</a:t>
            </a:r>
            <a:endParaRPr lang="en-CA" dirty="0"/>
          </a:p>
          <a:p>
            <a:endParaRPr lang="en-CA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910" y="1557033"/>
            <a:ext cx="2432651" cy="2271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708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Position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Space App Challenge 2019 – CSA </a:t>
            </a:r>
            <a:r>
              <a:rPr lang="en-US" dirty="0" err="1"/>
              <a:t>Stratos</a:t>
            </a:r>
            <a:r>
              <a:rPr lang="en-US" dirty="0"/>
              <a:t> Challenge</a:t>
            </a:r>
            <a:endParaRPr lang="fr-F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3CB71-703C-495B-86EC-238C102AF19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72" y="1422400"/>
            <a:ext cx="4477808" cy="279415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073227" y="2045172"/>
            <a:ext cx="3598155" cy="262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C / CSA">
  <a:themeElements>
    <a:clrScheme name="CSA Template">
      <a:dk1>
        <a:srgbClr val="575968"/>
      </a:dk1>
      <a:lt1>
        <a:srgbClr val="FFFFFF"/>
      </a:lt1>
      <a:dk2>
        <a:srgbClr val="071C31"/>
      </a:dk2>
      <a:lt2>
        <a:srgbClr val="D5D5DB"/>
      </a:lt2>
      <a:accent1>
        <a:srgbClr val="1A8096"/>
      </a:accent1>
      <a:accent2>
        <a:srgbClr val="FF9900"/>
      </a:accent2>
      <a:accent3>
        <a:srgbClr val="00A589"/>
      </a:accent3>
      <a:accent4>
        <a:srgbClr val="7027B4"/>
      </a:accent4>
      <a:accent5>
        <a:srgbClr val="155494"/>
      </a:accent5>
      <a:accent6>
        <a:srgbClr val="A50021"/>
      </a:accent6>
      <a:hlink>
        <a:srgbClr val="1D8AA2"/>
      </a:hlink>
      <a:folHlink>
        <a:srgbClr val="1D8AA2"/>
      </a:folHlink>
    </a:clrScheme>
    <a:fontScheme name="CSA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780</Words>
  <Application>Microsoft Office PowerPoint</Application>
  <PresentationFormat>Custom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HelveticaNeueLT Std Med</vt:lpstr>
      <vt:lpstr>Verdana</vt:lpstr>
      <vt:lpstr>Wingdings</vt:lpstr>
      <vt:lpstr>ASC / CSA</vt:lpstr>
      <vt:lpstr>PowerPoint Presentation</vt:lpstr>
      <vt:lpstr>Introduction</vt:lpstr>
      <vt:lpstr>The Challenge</vt:lpstr>
      <vt:lpstr>CSA PRISM Sub-System</vt:lpstr>
      <vt:lpstr>Perspective Envelope &amp; Flight Train</vt:lpstr>
      <vt:lpstr>PowerPoint Presentation</vt:lpstr>
      <vt:lpstr>2018 Flight (CSA base, Timmins, Ontario)</vt:lpstr>
      <vt:lpstr>Data Generated by PRISM</vt:lpstr>
      <vt:lpstr>Position</vt:lpstr>
      <vt:lpstr>Attitude/Heading</vt:lpstr>
      <vt:lpstr>Environment</vt:lpstr>
      <vt:lpstr>Housekeeping Data + Event Logs</vt:lpstr>
      <vt:lpstr>Pictures</vt:lpstr>
      <vt:lpstr>Data Format &amp; Time Stamps</vt:lpstr>
      <vt:lpstr>So now, what do we do with all of this ???</vt:lpstr>
      <vt:lpstr>We need YOU to propose a new way to display our DATA so that users can intuitively understand them, LIVE and from ONE SCREEN…</vt:lpstr>
      <vt:lpstr>… and for various types of users: Scientists, general public, kids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2017-10-23T14:58:08Z</dcterms:created>
  <dcterms:modified xsi:type="dcterms:W3CDTF">2019-10-10T22:35:50Z</dcterms:modified>
</cp:coreProperties>
</file>