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03" r:id="rId1"/>
  </p:sldMasterIdLst>
  <p:notesMasterIdLst>
    <p:notesMasterId r:id="rId21"/>
  </p:notesMasterIdLst>
  <p:handoutMasterIdLst>
    <p:handoutMasterId r:id="rId22"/>
  </p:handoutMasterIdLst>
  <p:sldIdLst>
    <p:sldId id="381" r:id="rId2"/>
    <p:sldId id="447" r:id="rId3"/>
    <p:sldId id="469" r:id="rId4"/>
    <p:sldId id="456" r:id="rId5"/>
    <p:sldId id="455" r:id="rId6"/>
    <p:sldId id="450" r:id="rId7"/>
    <p:sldId id="454" r:id="rId8"/>
    <p:sldId id="458" r:id="rId9"/>
    <p:sldId id="460" r:id="rId10"/>
    <p:sldId id="461" r:id="rId11"/>
    <p:sldId id="462" r:id="rId12"/>
    <p:sldId id="463" r:id="rId13"/>
    <p:sldId id="464" r:id="rId14"/>
    <p:sldId id="465" r:id="rId15"/>
    <p:sldId id="466" r:id="rId16"/>
    <p:sldId id="467" r:id="rId17"/>
    <p:sldId id="468" r:id="rId18"/>
    <p:sldId id="470" r:id="rId19"/>
    <p:sldId id="443" r:id="rId20"/>
  </p:sldIdLst>
  <p:sldSz cx="9144000" cy="514826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E"/>
    <a:srgbClr val="00A589"/>
    <a:srgbClr val="FFFF99"/>
    <a:srgbClr val="FFFFFF"/>
    <a:srgbClr val="D5D5DB"/>
    <a:srgbClr val="575968"/>
    <a:srgbClr val="A8006E"/>
    <a:srgbClr val="174A7C"/>
    <a:srgbClr val="6D5884"/>
    <a:srgbClr val="9A8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51" autoAdjust="0"/>
    <p:restoredTop sz="92652" autoAdjust="0"/>
  </p:normalViewPr>
  <p:slideViewPr>
    <p:cSldViewPr snapToGrid="0" snapToObjects="1">
      <p:cViewPr varScale="1">
        <p:scale>
          <a:sx n="131" d="100"/>
          <a:sy n="131" d="100"/>
        </p:scale>
        <p:origin x="528" y="114"/>
      </p:cViewPr>
      <p:guideLst>
        <p:guide orient="horz" pos="1622"/>
        <p:guide pos="2880"/>
      </p:guideLst>
    </p:cSldViewPr>
  </p:slideViewPr>
  <p:notesTextViewPr>
    <p:cViewPr>
      <p:scale>
        <a:sx n="100" d="100"/>
        <a:sy n="100" d="100"/>
      </p:scale>
      <p:origin x="0" y="0"/>
    </p:cViewPr>
  </p:notesTextViewPr>
  <p:sorterViewPr>
    <p:cViewPr>
      <p:scale>
        <a:sx n="100" d="100"/>
        <a:sy n="100" d="100"/>
      </p:scale>
      <p:origin x="0" y="3000"/>
    </p:cViewPr>
  </p:sorterViewPr>
  <p:notesViewPr>
    <p:cSldViewPr snapToGrid="0" snapToObjects="1">
      <p:cViewPr varScale="1">
        <p:scale>
          <a:sx n="91" d="100"/>
          <a:sy n="91" d="100"/>
        </p:scale>
        <p:origin x="-371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453C3E-6502-5E4A-B6AF-C418203F3D8F}" type="datetimeFigureOut">
              <a:rPr lang="en-US" smtClean="0"/>
              <a:pPr/>
              <a:t>10/16/2019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166EA6D-3561-7042-95C6-F9E1370BF210}" type="slidenum">
              <a:rPr lang="en-US" smtClean="0"/>
              <a:pPr/>
              <a:t>‹N°›</a:t>
            </a:fld>
            <a:endParaRPr lang="en-US"/>
          </a:p>
        </p:txBody>
      </p:sp>
    </p:spTree>
    <p:extLst>
      <p:ext uri="{BB962C8B-B14F-4D97-AF65-F5344CB8AC3E}">
        <p14:creationId xmlns:p14="http://schemas.microsoft.com/office/powerpoint/2010/main" val="14865795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6B0859-B20A-434A-9719-D7A4B3294205}" type="datetimeFigureOut">
              <a:rPr lang="en-US" smtClean="0"/>
              <a:pPr/>
              <a:t>10/16/2019</a:t>
            </a:fld>
            <a:endParaRPr lang="en-US"/>
          </a:p>
        </p:txBody>
      </p:sp>
      <p:sp>
        <p:nvSpPr>
          <p:cNvPr id="4" name="Slide Image Placeholder 3"/>
          <p:cNvSpPr>
            <a:spLocks noGrp="1" noRot="1" noChangeAspect="1"/>
          </p:cNvSpPr>
          <p:nvPr>
            <p:ph type="sldImg" idx="2"/>
          </p:nvPr>
        </p:nvSpPr>
        <p:spPr>
          <a:xfrm>
            <a:off x="409575" y="696913"/>
            <a:ext cx="619125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846ECC-77B3-5044-BE0A-4E718B2AEBBD}" type="slidenum">
              <a:rPr lang="en-US" smtClean="0"/>
              <a:pPr/>
              <a:t>‹N°›</a:t>
            </a:fld>
            <a:endParaRPr lang="en-US"/>
          </a:p>
        </p:txBody>
      </p:sp>
    </p:spTree>
    <p:extLst>
      <p:ext uri="{BB962C8B-B14F-4D97-AF65-F5344CB8AC3E}">
        <p14:creationId xmlns:p14="http://schemas.microsoft.com/office/powerpoint/2010/main" val="1934643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FR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191"/>
            <a:ext cx="9152128" cy="5148072"/>
          </a:xfrm>
          <a:prstGeom prst="rect">
            <a:avLst/>
          </a:prstGeom>
        </p:spPr>
      </p:pic>
    </p:spTree>
    <p:extLst>
      <p:ext uri="{BB962C8B-B14F-4D97-AF65-F5344CB8AC3E}">
        <p14:creationId xmlns:p14="http://schemas.microsoft.com/office/powerpoint/2010/main" val="706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E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4" y="191"/>
            <a:ext cx="9152128" cy="5148072"/>
          </a:xfrm>
          <a:prstGeom prst="rect">
            <a:avLst/>
          </a:prstGeom>
        </p:spPr>
      </p:pic>
    </p:spTree>
    <p:extLst>
      <p:ext uri="{BB962C8B-B14F-4D97-AF65-F5344CB8AC3E}">
        <p14:creationId xmlns:p14="http://schemas.microsoft.com/office/powerpoint/2010/main" val="386222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1 / Content 1">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323975"/>
          </a:xfrm>
        </p:spPr>
        <p:txBody>
          <a:bodyPr/>
          <a:lstStyle/>
          <a:p>
            <a:r>
              <a:rPr lang="en-US" dirty="0" smtClean="0"/>
              <a:t>Click to edit Master title style</a:t>
            </a:r>
            <a:endParaRPr lang="en-US" dirty="0"/>
          </a:p>
        </p:txBody>
      </p:sp>
      <p:sp>
        <p:nvSpPr>
          <p:cNvPr id="7" name="Content Placeholder 6"/>
          <p:cNvSpPr>
            <a:spLocks noGrp="1"/>
          </p:cNvSpPr>
          <p:nvPr>
            <p:ph sz="quarter" idx="12"/>
          </p:nvPr>
        </p:nvSpPr>
        <p:spPr>
          <a:xfrm>
            <a:off x="228600" y="1438273"/>
            <a:ext cx="8686800" cy="3433524"/>
          </a:xfrm>
          <a:prstGeom prst="rect">
            <a:avLst/>
          </a:prstGeom>
        </p:spPr>
        <p:txBody>
          <a:bodyPr>
            <a:normAutofit/>
          </a:bodyPr>
          <a:lstStyle>
            <a:lvl1pPr marL="22860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1pPr>
            <a:lvl2pPr marL="57150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2pPr>
            <a:lvl3pPr marL="85725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3pPr>
            <a:lvl4pPr marL="120015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4pPr>
            <a:lvl5pPr marL="1485900" indent="-228600">
              <a:spcBef>
                <a:spcPts val="0"/>
              </a:spcBef>
              <a:spcAft>
                <a:spcPts val="600"/>
              </a:spcAft>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2"/>
          <p:cNvSpPr>
            <a:spLocks noGrp="1"/>
          </p:cNvSpPr>
          <p:nvPr>
            <p:ph type="ftr" sz="quarter" idx="10"/>
          </p:nvPr>
        </p:nvSpPr>
        <p:spPr>
          <a:xfrm>
            <a:off x="952500" y="4937756"/>
            <a:ext cx="7239000" cy="199065"/>
          </a:xfrm>
          <a:prstGeom prst="rect">
            <a:avLst/>
          </a:prstGeom>
        </p:spPr>
        <p:txBody>
          <a:bodyPr/>
          <a:lstStyle>
            <a:lvl1pPr>
              <a:defRPr sz="8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Stratos PRISM PDR   -   November 14th, 2017</a:t>
            </a:r>
            <a:endParaRPr lang="fr-FR" dirty="0" smtClean="0"/>
          </a:p>
        </p:txBody>
      </p:sp>
      <p:sp>
        <p:nvSpPr>
          <p:cNvPr id="8" name="Slide Number Placeholder 3"/>
          <p:cNvSpPr>
            <a:spLocks noGrp="1"/>
          </p:cNvSpPr>
          <p:nvPr>
            <p:ph type="sldNum" sz="quarter" idx="11"/>
          </p:nvPr>
        </p:nvSpPr>
        <p:spPr>
          <a:xfrm>
            <a:off x="8671382" y="4937756"/>
            <a:ext cx="457200" cy="199066"/>
          </a:xfrm>
          <a:prstGeom prst="rect">
            <a:avLst/>
          </a:prstGeom>
        </p:spPr>
        <p:txBody>
          <a:bodyPr/>
          <a:lstStyle>
            <a:lvl1pP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353CB71-703C-495B-86EC-238C102AF19B}" type="slidenum">
              <a:rPr lang="en-US" smtClean="0"/>
              <a:pPr/>
              <a:t>‹N°›</a:t>
            </a:fld>
            <a:endParaRPr lang="en-US" dirty="0"/>
          </a:p>
        </p:txBody>
      </p:sp>
      <p:pic>
        <p:nvPicPr>
          <p:cNvPr id="10" name="Picture 1"/>
          <p:cNvPicPr>
            <a:picLocks noChangeAspect="1" noChangeArrowheads="1"/>
          </p:cNvPicPr>
          <p:nvPr userDrawn="1"/>
        </p:nvPicPr>
        <p:blipFill>
          <a:blip r:embed="rId2" cstate="screen"/>
          <a:srcRect/>
          <a:stretch>
            <a:fillRect/>
          </a:stretch>
        </p:blipFill>
        <p:spPr bwMode="auto">
          <a:xfrm>
            <a:off x="7406437" y="145872"/>
            <a:ext cx="1403433" cy="481313"/>
          </a:xfrm>
          <a:prstGeom prst="rect">
            <a:avLst/>
          </a:prstGeom>
          <a:noFill/>
          <a:ln w="9525">
            <a:noFill/>
            <a:miter lim="800000"/>
            <a:headEnd/>
            <a:tailEnd/>
          </a:ln>
          <a:effectLst/>
        </p:spPr>
      </p:pic>
    </p:spTree>
    <p:extLst>
      <p:ext uri="{BB962C8B-B14F-4D97-AF65-F5344CB8AC3E}">
        <p14:creationId xmlns:p14="http://schemas.microsoft.com/office/powerpoint/2010/main" val="131948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 2 / 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 y="0"/>
            <a:ext cx="9143968" cy="5212061"/>
          </a:xfrm>
          <a:prstGeom prst="rect">
            <a:avLst/>
          </a:prstGeom>
        </p:spPr>
      </p:pic>
      <p:sp>
        <p:nvSpPr>
          <p:cNvPr id="2" name="Title 1"/>
          <p:cNvSpPr>
            <a:spLocks noGrp="1"/>
          </p:cNvSpPr>
          <p:nvPr>
            <p:ph type="title"/>
          </p:nvPr>
        </p:nvSpPr>
        <p:spPr>
          <a:xfrm>
            <a:off x="2668137" y="0"/>
            <a:ext cx="5138382" cy="858044"/>
          </a:xfrm>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1562100" y="4989074"/>
            <a:ext cx="6896100" cy="199066"/>
          </a:xfrm>
          <a:prstGeom prst="rect">
            <a:avLst/>
          </a:prstGeom>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Stratos PRISM PDR   -   November 14th, 2017</a:t>
            </a:r>
            <a:endParaRPr lang="fr-FR" dirty="0" smtClean="0"/>
          </a:p>
        </p:txBody>
      </p:sp>
      <p:sp>
        <p:nvSpPr>
          <p:cNvPr id="4" name="Slide Number Placeholder 3"/>
          <p:cNvSpPr>
            <a:spLocks noGrp="1"/>
          </p:cNvSpPr>
          <p:nvPr>
            <p:ph type="sldNum" sz="quarter" idx="11"/>
          </p:nvPr>
        </p:nvSpPr>
        <p:spPr>
          <a:xfrm>
            <a:off x="8686800" y="4989074"/>
            <a:ext cx="457200" cy="199066"/>
          </a:xfrm>
          <a:prstGeom prst="rect">
            <a:avLst/>
          </a:prstGeom>
        </p:spPr>
        <p:txBody>
          <a:bodyPr/>
          <a:lstStyle>
            <a:lvl1pPr>
              <a:defRPr sz="800">
                <a:latin typeface="Verdana" panose="020B0604030504040204" pitchFamily="34" charset="0"/>
                <a:ea typeface="Verdana" panose="020B0604030504040204" pitchFamily="34" charset="0"/>
                <a:cs typeface="Verdana" panose="020B0604030504040204" pitchFamily="34" charset="0"/>
              </a:defRPr>
            </a:lvl1pPr>
          </a:lstStyle>
          <a:p>
            <a:fld id="{1353CB71-703C-495B-86EC-238C102AF19B}" type="slidenum">
              <a:rPr lang="en-US" smtClean="0"/>
              <a:pPr/>
              <a:t>‹N°›</a:t>
            </a:fld>
            <a:endParaRPr lang="en-US" dirty="0"/>
          </a:p>
        </p:txBody>
      </p:sp>
      <p:sp>
        <p:nvSpPr>
          <p:cNvPr id="6" name="Content Placeholder 6"/>
          <p:cNvSpPr>
            <a:spLocks noGrp="1"/>
          </p:cNvSpPr>
          <p:nvPr>
            <p:ph sz="quarter" idx="12"/>
          </p:nvPr>
        </p:nvSpPr>
        <p:spPr>
          <a:xfrm>
            <a:off x="1562100" y="972450"/>
            <a:ext cx="7429500" cy="3968496"/>
          </a:xfrm>
          <a:prstGeom prst="rect">
            <a:avLst/>
          </a:prstGeom>
        </p:spPr>
        <p:txBody>
          <a:bodyPr>
            <a:normAutofit/>
          </a:bodyPr>
          <a:lstStyle>
            <a:lvl1pPr marL="22860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1pPr>
            <a:lvl2pPr marL="628650" indent="-28575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2pPr>
            <a:lvl3pPr marL="97155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3pPr>
            <a:lvl4pPr marL="1314450" indent="-228600">
              <a:spcBef>
                <a:spcPts val="0"/>
              </a:spcBef>
              <a:spcAft>
                <a:spcPts val="600"/>
              </a:spcAft>
              <a:defRPr>
                <a:latin typeface="Verdana" panose="020B0604030504040204" pitchFamily="34" charset="0"/>
                <a:ea typeface="Verdana" panose="020B0604030504040204" pitchFamily="34" charset="0"/>
                <a:cs typeface="Verdana" panose="020B0604030504040204" pitchFamily="34" charset="0"/>
              </a:defRPr>
            </a:lvl4pPr>
            <a:lvl5pPr marL="1600200" indent="-228600">
              <a:spcBef>
                <a:spcPts val="0"/>
              </a:spcBef>
              <a:spcAft>
                <a:spcPts val="600"/>
              </a:spcAft>
              <a:defRPr sz="16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371600" y="823723"/>
            <a:ext cx="7772400" cy="34321"/>
          </a:xfrm>
          <a:prstGeom prst="rect">
            <a:avLst/>
          </a:prstGeom>
          <a:gradFill flip="none" rotWithShape="1">
            <a:gsLst>
              <a:gs pos="0">
                <a:schemeClr val="bg1"/>
              </a:gs>
              <a:gs pos="72000">
                <a:schemeClr val="tx1"/>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pic>
        <p:nvPicPr>
          <p:cNvPr id="9" name="Picture 1"/>
          <p:cNvPicPr>
            <a:picLocks noChangeAspect="1" noChangeArrowheads="1"/>
          </p:cNvPicPr>
          <p:nvPr userDrawn="1"/>
        </p:nvPicPr>
        <p:blipFill>
          <a:blip r:embed="rId3" cstate="screen"/>
          <a:srcRect/>
          <a:stretch>
            <a:fillRect/>
          </a:stretch>
        </p:blipFill>
        <p:spPr bwMode="auto">
          <a:xfrm>
            <a:off x="7887273" y="266122"/>
            <a:ext cx="1141853" cy="391603"/>
          </a:xfrm>
          <a:prstGeom prst="rect">
            <a:avLst/>
          </a:prstGeom>
          <a:noFill/>
          <a:ln w="9525">
            <a:noFill/>
            <a:miter lim="800000"/>
            <a:headEnd/>
            <a:tailEnd/>
          </a:ln>
          <a:effectLst/>
        </p:spPr>
      </p:pic>
    </p:spTree>
    <p:extLst>
      <p:ext uri="{BB962C8B-B14F-4D97-AF65-F5344CB8AC3E}">
        <p14:creationId xmlns:p14="http://schemas.microsoft.com/office/powerpoint/2010/main" val="2321228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3" name="Picture 2" descr="6099_Powerpoint_page5.jpg"/>
          <p:cNvPicPr>
            <a:picLocks noChangeAspect="1"/>
          </p:cNvPicPr>
          <p:nvPr userDrawn="1"/>
        </p:nvPicPr>
        <p:blipFill>
          <a:blip r:embed="rId2"/>
          <a:srcRect t="72000" b="4000"/>
          <a:stretch>
            <a:fillRect/>
          </a:stretch>
        </p:blipFill>
        <p:spPr>
          <a:xfrm>
            <a:off x="0" y="3497547"/>
            <a:ext cx="9144000" cy="1645953"/>
          </a:xfrm>
          <a:prstGeom prst="rect">
            <a:avLst/>
          </a:prstGeom>
        </p:spPr>
      </p:pic>
      <p:pic>
        <p:nvPicPr>
          <p:cNvPr id="4" name="Picture 3" descr="6099_Powerpoint_page5.jpg"/>
          <p:cNvPicPr>
            <a:picLocks noChangeAspect="1"/>
          </p:cNvPicPr>
          <p:nvPr userDrawn="1"/>
        </p:nvPicPr>
        <p:blipFill>
          <a:blip r:embed="rId2"/>
          <a:srcRect t="16000" b="41333"/>
          <a:stretch>
            <a:fillRect/>
          </a:stretch>
        </p:blipFill>
        <p:spPr>
          <a:xfrm>
            <a:off x="0" y="411463"/>
            <a:ext cx="9144000" cy="2926089"/>
          </a:xfrm>
          <a:prstGeom prst="rect">
            <a:avLst/>
          </a:prstGeom>
        </p:spPr>
      </p:pic>
    </p:spTree>
    <p:extLst>
      <p:ext uri="{BB962C8B-B14F-4D97-AF65-F5344CB8AC3E}">
        <p14:creationId xmlns:p14="http://schemas.microsoft.com/office/powerpoint/2010/main" val="31128765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
            <a:ext cx="9144000" cy="5143500"/>
          </a:xfrm>
          <a:prstGeom prst="rect">
            <a:avLst/>
          </a:prstGeom>
        </p:spPr>
      </p:pic>
      <p:sp>
        <p:nvSpPr>
          <p:cNvPr id="2" name="Title Placeholder 1"/>
          <p:cNvSpPr>
            <a:spLocks noGrp="1"/>
          </p:cNvSpPr>
          <p:nvPr>
            <p:ph type="title"/>
          </p:nvPr>
        </p:nvSpPr>
        <p:spPr>
          <a:xfrm>
            <a:off x="0" y="0"/>
            <a:ext cx="9144000" cy="1333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Footer Placeholder 2"/>
          <p:cNvSpPr>
            <a:spLocks noGrp="1"/>
          </p:cNvSpPr>
          <p:nvPr>
            <p:ph type="ftr" sz="quarter" idx="3"/>
          </p:nvPr>
        </p:nvSpPr>
        <p:spPr>
          <a:xfrm>
            <a:off x="952500" y="4937756"/>
            <a:ext cx="7239000" cy="199065"/>
          </a:xfrm>
          <a:prstGeom prst="rect">
            <a:avLst/>
          </a:prstGeom>
        </p:spPr>
        <p:txBody>
          <a:bodyPr anchor="ctr"/>
          <a:lstStyle>
            <a:lvl1pPr algn="ctr">
              <a:defRPr sz="8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Stratos PRISM PDR   -   November 14th, 2017</a:t>
            </a:r>
            <a:endParaRPr lang="fr-FR" dirty="0" smtClean="0"/>
          </a:p>
        </p:txBody>
      </p:sp>
      <p:sp>
        <p:nvSpPr>
          <p:cNvPr id="10" name="Slide Number Placeholder 3"/>
          <p:cNvSpPr>
            <a:spLocks noGrp="1"/>
          </p:cNvSpPr>
          <p:nvPr>
            <p:ph type="sldNum" sz="quarter" idx="4"/>
          </p:nvPr>
        </p:nvSpPr>
        <p:spPr>
          <a:xfrm>
            <a:off x="8671382" y="4937756"/>
            <a:ext cx="457200" cy="199066"/>
          </a:xfrm>
          <a:prstGeom prst="rect">
            <a:avLst/>
          </a:prstGeom>
        </p:spPr>
        <p:txBody>
          <a:bodyPr anchor="ctr"/>
          <a:lstStyle>
            <a:lvl1pPr algn="r">
              <a:defRPr sz="8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353CB71-703C-495B-86EC-238C102AF19B}" type="slidenum">
              <a:rPr lang="en-US" smtClean="0"/>
              <a:pPr/>
              <a:t>‹N°›</a:t>
            </a:fld>
            <a:endParaRPr lang="en-US" dirty="0"/>
          </a:p>
        </p:txBody>
      </p:sp>
    </p:spTree>
    <p:extLst>
      <p:ext uri="{BB962C8B-B14F-4D97-AF65-F5344CB8AC3E}">
        <p14:creationId xmlns:p14="http://schemas.microsoft.com/office/powerpoint/2010/main" val="2388206820"/>
      </p:ext>
    </p:extLst>
  </p:cSld>
  <p:clrMap bg1="lt1" tx1="dk1" bg2="lt2" tx2="dk2" accent1="accent1" accent2="accent2" accent3="accent3" accent4="accent4" accent5="accent5" accent6="accent6" hlink="hlink" folHlink="folHlink"/>
  <p:sldLayoutIdLst>
    <p:sldLayoutId id="2147483715" r:id="rId1"/>
    <p:sldLayoutId id="2147483727" r:id="rId2"/>
    <p:sldLayoutId id="2147483714" r:id="rId3"/>
    <p:sldLayoutId id="2147483707" r:id="rId4"/>
    <p:sldLayoutId id="2147483713" r:id="rId5"/>
  </p:sldLayoutIdLst>
  <p:timing>
    <p:tnLst>
      <p:par>
        <p:cTn id="1" dur="indefinite" restart="never" nodeType="tmRoot"/>
      </p:par>
    </p:tnLst>
  </p:timing>
  <p:hf hdr="0" dt="0"/>
  <p:txStyles>
    <p:titleStyle>
      <a:lvl1pPr algn="ctr" defTabSz="914400" rtl="0" eaLnBrk="1" latinLnBrk="0" hangingPunct="1">
        <a:spcBef>
          <a:spcPct val="0"/>
        </a:spcBef>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HelveticaNeueLT Std Med"/>
          <a:ea typeface="+mn-ea"/>
          <a:cs typeface="+mn-cs"/>
        </a:defRPr>
      </a:lvl1pPr>
      <a:lvl2pPr marL="742950" indent="-285750" algn="l" defTabSz="914400" rtl="0" eaLnBrk="1" latinLnBrk="0" hangingPunct="1">
        <a:spcBef>
          <a:spcPct val="20000"/>
        </a:spcBef>
        <a:buSzPct val="70000"/>
        <a:buFont typeface="Wingdings" panose="05000000000000000000" pitchFamily="2" charset="2"/>
        <a:buChar char="§"/>
        <a:defRPr sz="2400" kern="1200">
          <a:solidFill>
            <a:schemeClr val="tx1"/>
          </a:solidFill>
          <a:latin typeface="HelveticaNeueLT Std Med"/>
          <a:ea typeface="+mn-ea"/>
          <a:cs typeface="+mn-cs"/>
        </a:defRPr>
      </a:lvl2pPr>
      <a:lvl3pPr marL="1143000" indent="-228600" algn="l" defTabSz="914400" rtl="0" eaLnBrk="1" latinLnBrk="0" hangingPunct="1">
        <a:spcBef>
          <a:spcPct val="20000"/>
        </a:spcBef>
        <a:buSzPct val="70000"/>
        <a:buFontTx/>
        <a:buChar char="–"/>
        <a:defRPr sz="2400" kern="1200">
          <a:solidFill>
            <a:schemeClr val="tx1"/>
          </a:solidFill>
          <a:latin typeface="HelveticaNeueLT Std Me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Me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HelveticaNeueLT Std Me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06976" y="225186"/>
            <a:ext cx="6145777" cy="3605256"/>
          </a:xfrm>
          <a:prstGeom prst="rect">
            <a:avLst/>
          </a:prstGeom>
        </p:spPr>
        <p:txBody>
          <a:bodyPr vert="horz" lIns="91440" tIns="45720" rIns="91440" bIns="45720" rtlCol="0" anchor="ctr">
            <a:normAutofit/>
          </a:bodyPr>
          <a:lstStyle/>
          <a:p>
            <a:pPr lvl="0" algn="r">
              <a:spcBef>
                <a:spcPct val="0"/>
              </a:spcBef>
            </a:pPr>
            <a:r>
              <a:rPr lang="en-CA"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SpaceApp</a:t>
            </a:r>
            <a:r>
              <a:rPr lang="en-CA" sz="2000" b="1" dirty="0">
                <a:solidFill>
                  <a:schemeClr val="bg1"/>
                </a:solidFill>
                <a:latin typeface="Verdana" panose="020B0604030504040204" pitchFamily="34" charset="0"/>
                <a:ea typeface="Verdana" panose="020B0604030504040204" pitchFamily="34" charset="0"/>
                <a:cs typeface="Verdana" panose="020B0604030504040204" pitchFamily="34" charset="0"/>
              </a:rPr>
              <a:t> Challenge </a:t>
            </a:r>
            <a:r>
              <a:rPr lang="en-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2019</a:t>
            </a:r>
          </a:p>
          <a:p>
            <a:pPr lvl="0" algn="r">
              <a:spcBef>
                <a:spcPct val="0"/>
              </a:spcBef>
            </a:pPr>
            <a:endParaRPr lang="en-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r">
              <a:spcBef>
                <a:spcPct val="0"/>
              </a:spcBef>
            </a:pPr>
            <a:endParaRPr lang="en-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r">
              <a:spcBef>
                <a:spcPct val="0"/>
              </a:spcBef>
            </a:pPr>
            <a:endParaRPr lang="en-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r">
              <a:spcBef>
                <a:spcPct val="0"/>
              </a:spcBef>
            </a:pPr>
            <a:endParaRPr lang="en-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r">
              <a:spcBef>
                <a:spcPct val="0"/>
              </a:spcBef>
            </a:pPr>
            <a:r>
              <a:rPr lang="en-CA"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Agence</a:t>
            </a:r>
            <a:r>
              <a:rPr lang="en-CA"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CA"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Spatiale</a:t>
            </a:r>
            <a:r>
              <a:rPr lang="en-CA"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CA"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Canadienne</a:t>
            </a:r>
            <a:endParaRPr lang="en-CA"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r">
              <a:spcBef>
                <a:spcPct val="0"/>
              </a:spcBef>
            </a:pPr>
            <a:r>
              <a:rPr lang="en-CA"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Défi</a:t>
            </a:r>
            <a:r>
              <a:rPr lang="en-CA"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STRATOS </a:t>
            </a:r>
            <a:endParaRPr lang="en-CA" sz="1100"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a:p>
            <a:pPr lvl="2" algn="r" defTabSz="914400">
              <a:spcBef>
                <a:spcPts val="600"/>
              </a:spcBef>
              <a:buSzPct val="70000"/>
            </a:pPr>
            <a:r>
              <a:rPr lang="en-CA" sz="1200" spc="3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Presentation</a:t>
            </a:r>
          </a:p>
          <a:p>
            <a:pPr lvl="2" algn="r" defTabSz="914400">
              <a:spcBef>
                <a:spcPts val="600"/>
              </a:spcBef>
              <a:buSzPct val="70000"/>
            </a:pPr>
            <a:r>
              <a:rPr lang="en-CA" sz="1200" spc="300" dirty="0" err="1" smtClean="0">
                <a:solidFill>
                  <a:srgbClr val="FFFFFF"/>
                </a:solidFill>
                <a:latin typeface="Verdana" panose="020B0604030504040204" pitchFamily="34" charset="0"/>
                <a:ea typeface="Verdana" panose="020B0604030504040204" pitchFamily="34" charset="0"/>
                <a:cs typeface="Verdana" panose="020B0604030504040204" pitchFamily="34" charset="0"/>
              </a:rPr>
              <a:t>Octobre</a:t>
            </a:r>
            <a:r>
              <a:rPr lang="en-CA" sz="1200" spc="30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2019 </a:t>
            </a:r>
          </a:p>
        </p:txBody>
      </p:sp>
    </p:spTree>
    <p:extLst>
      <p:ext uri="{BB962C8B-B14F-4D97-AF65-F5344CB8AC3E}">
        <p14:creationId xmlns:p14="http://schemas.microsoft.com/office/powerpoint/2010/main" val="1236803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Attitude/Cap</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10</a:t>
            </a:fld>
            <a:endParaRPr lang="en-US" dirty="0"/>
          </a:p>
        </p:txBody>
      </p:sp>
      <p:pic>
        <p:nvPicPr>
          <p:cNvPr id="3" name="Picture 2"/>
          <p:cNvPicPr>
            <a:picLocks noChangeAspect="1"/>
          </p:cNvPicPr>
          <p:nvPr/>
        </p:nvPicPr>
        <p:blipFill>
          <a:blip r:embed="rId2"/>
          <a:stretch>
            <a:fillRect/>
          </a:stretch>
        </p:blipFill>
        <p:spPr>
          <a:xfrm>
            <a:off x="871116" y="1485731"/>
            <a:ext cx="4053098" cy="1821913"/>
          </a:xfrm>
          <a:prstGeom prst="rect">
            <a:avLst/>
          </a:prstGeom>
        </p:spPr>
      </p:pic>
      <p:pic>
        <p:nvPicPr>
          <p:cNvPr id="9" name="Picture 8"/>
          <p:cNvPicPr>
            <a:picLocks noChangeAspect="1"/>
          </p:cNvPicPr>
          <p:nvPr/>
        </p:nvPicPr>
        <p:blipFill>
          <a:blip r:embed="rId3"/>
          <a:stretch>
            <a:fillRect/>
          </a:stretch>
        </p:blipFill>
        <p:spPr>
          <a:xfrm>
            <a:off x="952500" y="3205169"/>
            <a:ext cx="3856567" cy="1652574"/>
          </a:xfrm>
          <a:prstGeom prst="rect">
            <a:avLst/>
          </a:prstGeom>
        </p:spPr>
      </p:pic>
      <p:pic>
        <p:nvPicPr>
          <p:cNvPr id="10" name="Picture 9"/>
          <p:cNvPicPr>
            <a:picLocks noChangeAspect="1"/>
          </p:cNvPicPr>
          <p:nvPr/>
        </p:nvPicPr>
        <p:blipFill>
          <a:blip r:embed="rId4"/>
          <a:stretch>
            <a:fillRect/>
          </a:stretch>
        </p:blipFill>
        <p:spPr>
          <a:xfrm>
            <a:off x="5228483" y="2123386"/>
            <a:ext cx="3590925" cy="2581275"/>
          </a:xfrm>
          <a:prstGeom prst="rect">
            <a:avLst/>
          </a:prstGeom>
        </p:spPr>
      </p:pic>
      <p:sp>
        <p:nvSpPr>
          <p:cNvPr id="11" name="TextBox 10"/>
          <p:cNvSpPr txBox="1"/>
          <p:nvPr/>
        </p:nvSpPr>
        <p:spPr>
          <a:xfrm>
            <a:off x="4916383" y="1585032"/>
            <a:ext cx="4292265" cy="369332"/>
          </a:xfrm>
          <a:prstGeom prst="rect">
            <a:avLst/>
          </a:prstGeom>
          <a:noFill/>
        </p:spPr>
        <p:txBody>
          <a:bodyPr wrap="none" rtlCol="0">
            <a:spAutoFit/>
          </a:bodyPr>
          <a:lstStyle/>
          <a:p>
            <a:r>
              <a:rPr lang="en-CA" dirty="0" smtClean="0"/>
              <a:t>Note: Yaw = Cap (</a:t>
            </a:r>
            <a:r>
              <a:rPr lang="en-CA" dirty="0" err="1" smtClean="0"/>
              <a:t>dans</a:t>
            </a:r>
            <a:r>
              <a:rPr lang="en-CA" dirty="0" smtClean="0"/>
              <a:t> </a:t>
            </a:r>
            <a:r>
              <a:rPr lang="en-CA" dirty="0" err="1" smtClean="0"/>
              <a:t>notre</a:t>
            </a:r>
            <a:r>
              <a:rPr lang="en-CA" dirty="0" smtClean="0"/>
              <a:t> </a:t>
            </a:r>
            <a:r>
              <a:rPr lang="en-CA" dirty="0" err="1" smtClean="0"/>
              <a:t>cas</a:t>
            </a:r>
            <a:r>
              <a:rPr lang="en-CA" dirty="0" smtClean="0"/>
              <a:t>)</a:t>
            </a:r>
            <a:endParaRPr lang="en-CA" dirty="0"/>
          </a:p>
        </p:txBody>
      </p:sp>
    </p:spTree>
    <p:extLst>
      <p:ext uri="{BB962C8B-B14F-4D97-AF65-F5344CB8AC3E}">
        <p14:creationId xmlns:p14="http://schemas.microsoft.com/office/powerpoint/2010/main" val="438332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Environnement</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461010" y="1540003"/>
            <a:ext cx="3528483" cy="1891165"/>
          </a:xfrm>
          <a:prstGeom prst="rect">
            <a:avLst/>
          </a:prstGeom>
        </p:spPr>
      </p:pic>
      <p:pic>
        <p:nvPicPr>
          <p:cNvPr id="7" name="Picture 6"/>
          <p:cNvPicPr>
            <a:picLocks noChangeAspect="1"/>
          </p:cNvPicPr>
          <p:nvPr/>
        </p:nvPicPr>
        <p:blipFill>
          <a:blip r:embed="rId3"/>
          <a:stretch>
            <a:fillRect/>
          </a:stretch>
        </p:blipFill>
        <p:spPr>
          <a:xfrm>
            <a:off x="4804939" y="1540003"/>
            <a:ext cx="3302741" cy="1539669"/>
          </a:xfrm>
          <a:prstGeom prst="rect">
            <a:avLst/>
          </a:prstGeom>
        </p:spPr>
      </p:pic>
      <p:pic>
        <p:nvPicPr>
          <p:cNvPr id="8" name="Picture 7"/>
          <p:cNvPicPr>
            <a:picLocks noChangeAspect="1"/>
          </p:cNvPicPr>
          <p:nvPr/>
        </p:nvPicPr>
        <p:blipFill>
          <a:blip r:embed="rId4"/>
          <a:stretch>
            <a:fillRect/>
          </a:stretch>
        </p:blipFill>
        <p:spPr>
          <a:xfrm>
            <a:off x="746866" y="3517320"/>
            <a:ext cx="2653347" cy="1334284"/>
          </a:xfrm>
          <a:prstGeom prst="rect">
            <a:avLst/>
          </a:prstGeom>
        </p:spPr>
      </p:pic>
      <p:pic>
        <p:nvPicPr>
          <p:cNvPr id="12" name="Picture 11"/>
          <p:cNvPicPr>
            <a:picLocks noChangeAspect="1"/>
          </p:cNvPicPr>
          <p:nvPr/>
        </p:nvPicPr>
        <p:blipFill>
          <a:blip r:embed="rId5"/>
          <a:stretch>
            <a:fillRect/>
          </a:stretch>
        </p:blipFill>
        <p:spPr>
          <a:xfrm>
            <a:off x="4696141" y="3306262"/>
            <a:ext cx="2652925" cy="1545342"/>
          </a:xfrm>
          <a:prstGeom prst="rect">
            <a:avLst/>
          </a:prstGeom>
        </p:spPr>
      </p:pic>
    </p:spTree>
    <p:extLst>
      <p:ext uri="{BB962C8B-B14F-4D97-AF65-F5344CB8AC3E}">
        <p14:creationId xmlns:p14="http://schemas.microsoft.com/office/powerpoint/2010/main" val="3528117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Gestion</a:t>
            </a:r>
            <a:r>
              <a:rPr lang="en-CA" dirty="0" smtClean="0"/>
              <a:t> Interne + </a:t>
            </a:r>
            <a:r>
              <a:rPr lang="en-CA" dirty="0" err="1" smtClean="0"/>
              <a:t>Evènements</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12</a:t>
            </a:fld>
            <a:endParaRPr lang="en-US" dirty="0"/>
          </a:p>
        </p:txBody>
      </p:sp>
      <p:sp>
        <p:nvSpPr>
          <p:cNvPr id="3" name="TextBox 2"/>
          <p:cNvSpPr txBox="1"/>
          <p:nvPr/>
        </p:nvSpPr>
        <p:spPr>
          <a:xfrm>
            <a:off x="1225973" y="1971040"/>
            <a:ext cx="7349067" cy="2031325"/>
          </a:xfrm>
          <a:prstGeom prst="rect">
            <a:avLst/>
          </a:prstGeom>
          <a:noFill/>
        </p:spPr>
        <p:txBody>
          <a:bodyPr wrap="square" rtlCol="0">
            <a:spAutoFit/>
          </a:bodyPr>
          <a:lstStyle/>
          <a:p>
            <a:r>
              <a:rPr lang="en-CA" dirty="0" err="1" smtClean="0"/>
              <a:t>Données</a:t>
            </a:r>
            <a:r>
              <a:rPr lang="en-CA" dirty="0" smtClean="0"/>
              <a:t> de </a:t>
            </a:r>
            <a:r>
              <a:rPr lang="en-CA" dirty="0" err="1" smtClean="0"/>
              <a:t>gestion</a:t>
            </a:r>
            <a:r>
              <a:rPr lang="en-CA" dirty="0" smtClean="0"/>
              <a:t> interne: </a:t>
            </a:r>
            <a:r>
              <a:rPr lang="en-CA" dirty="0" err="1"/>
              <a:t>F</a:t>
            </a:r>
            <a:r>
              <a:rPr lang="en-CA" dirty="0" err="1" smtClean="0"/>
              <a:t>ournit</a:t>
            </a:r>
            <a:r>
              <a:rPr lang="en-CA" dirty="0" smtClean="0"/>
              <a:t> </a:t>
            </a:r>
            <a:r>
              <a:rPr lang="en-CA" dirty="0" smtClean="0"/>
              <a:t>des </a:t>
            </a:r>
            <a:r>
              <a:rPr lang="en-CA" dirty="0" err="1" smtClean="0"/>
              <a:t>informations</a:t>
            </a:r>
            <a:r>
              <a:rPr lang="en-CA" dirty="0" smtClean="0"/>
              <a:t> </a:t>
            </a:r>
            <a:r>
              <a:rPr lang="en-CA" dirty="0" err="1" smtClean="0"/>
              <a:t>utilisées</a:t>
            </a:r>
            <a:r>
              <a:rPr lang="en-CA" dirty="0" smtClean="0"/>
              <a:t> pour </a:t>
            </a:r>
            <a:r>
              <a:rPr lang="en-CA" dirty="0" err="1" smtClean="0"/>
              <a:t>estimer</a:t>
            </a:r>
            <a:r>
              <a:rPr lang="en-CA" dirty="0" smtClean="0"/>
              <a:t> </a:t>
            </a:r>
            <a:r>
              <a:rPr lang="en-CA" dirty="0" err="1" smtClean="0"/>
              <a:t>l’état</a:t>
            </a:r>
            <a:r>
              <a:rPr lang="en-CA" dirty="0" smtClean="0"/>
              <a:t> courant et de ‘santé’ du </a:t>
            </a:r>
            <a:r>
              <a:rPr lang="en-CA" dirty="0" err="1" smtClean="0"/>
              <a:t>système</a:t>
            </a:r>
            <a:r>
              <a:rPr lang="en-CA" dirty="0" smtClean="0"/>
              <a:t>.</a:t>
            </a:r>
          </a:p>
          <a:p>
            <a:endParaRPr lang="en-CA" dirty="0"/>
          </a:p>
          <a:p>
            <a:r>
              <a:rPr lang="en-CA" dirty="0" err="1" smtClean="0"/>
              <a:t>Évènements</a:t>
            </a:r>
            <a:r>
              <a:rPr lang="en-CA" dirty="0" smtClean="0"/>
              <a:t>: </a:t>
            </a:r>
            <a:r>
              <a:rPr lang="en-CA" dirty="0" err="1" smtClean="0"/>
              <a:t>Une</a:t>
            </a:r>
            <a:r>
              <a:rPr lang="en-CA" dirty="0" smtClean="0"/>
              <a:t> </a:t>
            </a:r>
            <a:r>
              <a:rPr lang="en-CA" dirty="0" err="1" smtClean="0"/>
              <a:t>liste</a:t>
            </a:r>
            <a:r>
              <a:rPr lang="en-CA" dirty="0" smtClean="0"/>
              <a:t> des </a:t>
            </a:r>
            <a:r>
              <a:rPr lang="en-CA" dirty="0" err="1" smtClean="0"/>
              <a:t>évènements</a:t>
            </a:r>
            <a:r>
              <a:rPr lang="en-CA" dirty="0" smtClean="0"/>
              <a:t> </a:t>
            </a:r>
            <a:r>
              <a:rPr lang="en-CA" dirty="0" err="1" smtClean="0"/>
              <a:t>significatifs</a:t>
            </a:r>
            <a:r>
              <a:rPr lang="en-CA" dirty="0" smtClean="0"/>
              <a:t> </a:t>
            </a:r>
            <a:r>
              <a:rPr lang="en-CA" dirty="0" err="1" smtClean="0"/>
              <a:t>est</a:t>
            </a:r>
            <a:r>
              <a:rPr lang="en-CA" dirty="0" smtClean="0"/>
              <a:t> </a:t>
            </a:r>
            <a:r>
              <a:rPr lang="en-CA" dirty="0" err="1" smtClean="0"/>
              <a:t>maintenue</a:t>
            </a:r>
            <a:r>
              <a:rPr lang="en-CA" dirty="0"/>
              <a:t> (par </a:t>
            </a:r>
            <a:r>
              <a:rPr lang="en-CA" dirty="0" err="1"/>
              <a:t>exemple</a:t>
            </a:r>
            <a:r>
              <a:rPr lang="en-CA" dirty="0"/>
              <a:t>, </a:t>
            </a:r>
            <a:r>
              <a:rPr lang="en-CA" dirty="0" err="1"/>
              <a:t>lorsque</a:t>
            </a:r>
            <a:r>
              <a:rPr lang="en-CA" dirty="0"/>
              <a:t> </a:t>
            </a:r>
            <a:r>
              <a:rPr lang="en-CA" dirty="0" err="1"/>
              <a:t>l’on</a:t>
            </a:r>
            <a:r>
              <a:rPr lang="en-CA" dirty="0"/>
              <a:t> </a:t>
            </a:r>
            <a:r>
              <a:rPr lang="en-CA" dirty="0" err="1"/>
              <a:t>prend</a:t>
            </a:r>
            <a:r>
              <a:rPr lang="en-CA" dirty="0"/>
              <a:t> des images). </a:t>
            </a:r>
            <a:r>
              <a:rPr lang="en-CA" dirty="0" err="1" smtClean="0"/>
              <a:t>Fournit</a:t>
            </a:r>
            <a:r>
              <a:rPr lang="en-CA" dirty="0" smtClean="0"/>
              <a:t> des </a:t>
            </a:r>
            <a:r>
              <a:rPr lang="en-CA" dirty="0" err="1" smtClean="0"/>
              <a:t>informations</a:t>
            </a:r>
            <a:r>
              <a:rPr lang="en-CA" dirty="0" smtClean="0"/>
              <a:t> </a:t>
            </a:r>
            <a:r>
              <a:rPr lang="en-CA" dirty="0" err="1" smtClean="0"/>
              <a:t>additionnelles</a:t>
            </a:r>
            <a:r>
              <a:rPr lang="en-CA" dirty="0" smtClean="0"/>
              <a:t> </a:t>
            </a:r>
            <a:r>
              <a:rPr lang="en-CA" dirty="0" err="1" smtClean="0"/>
              <a:t>ainsi</a:t>
            </a:r>
            <a:r>
              <a:rPr lang="en-CA" dirty="0" smtClean="0"/>
              <a:t> que le </a:t>
            </a:r>
            <a:r>
              <a:rPr lang="en-CA" dirty="0" err="1" smtClean="0"/>
              <a:t>marquage</a:t>
            </a:r>
            <a:r>
              <a:rPr lang="en-CA" dirty="0" smtClean="0"/>
              <a:t> de temps.</a:t>
            </a:r>
            <a:endParaRPr lang="en-CA" dirty="0"/>
          </a:p>
        </p:txBody>
      </p:sp>
    </p:spTree>
    <p:extLst>
      <p:ext uri="{BB962C8B-B14F-4D97-AF65-F5344CB8AC3E}">
        <p14:creationId xmlns:p14="http://schemas.microsoft.com/office/powerpoint/2010/main" val="1571114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Images</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13</a:t>
            </a:fld>
            <a:endParaRPr lang="en-US" dirty="0"/>
          </a:p>
        </p:txBody>
      </p:sp>
      <p:pic>
        <p:nvPicPr>
          <p:cNvPr id="7" name="Picture 6"/>
          <p:cNvPicPr>
            <a:picLocks noChangeAspect="1"/>
          </p:cNvPicPr>
          <p:nvPr/>
        </p:nvPicPr>
        <p:blipFill>
          <a:blip r:embed="rId2"/>
          <a:stretch>
            <a:fillRect/>
          </a:stretch>
        </p:blipFill>
        <p:spPr>
          <a:xfrm>
            <a:off x="3722743" y="3321680"/>
            <a:ext cx="1925533" cy="1432490"/>
          </a:xfrm>
          <a:prstGeom prst="rect">
            <a:avLst/>
          </a:prstGeom>
        </p:spPr>
      </p:pic>
      <p:pic>
        <p:nvPicPr>
          <p:cNvPr id="8" name="Picture 7"/>
          <p:cNvPicPr>
            <a:picLocks noChangeAspect="1"/>
          </p:cNvPicPr>
          <p:nvPr/>
        </p:nvPicPr>
        <p:blipFill>
          <a:blip r:embed="rId3"/>
          <a:stretch>
            <a:fillRect/>
          </a:stretch>
        </p:blipFill>
        <p:spPr>
          <a:xfrm>
            <a:off x="201109" y="1505692"/>
            <a:ext cx="2785097" cy="1757041"/>
          </a:xfrm>
          <a:prstGeom prst="rect">
            <a:avLst/>
          </a:prstGeom>
        </p:spPr>
      </p:pic>
      <p:pic>
        <p:nvPicPr>
          <p:cNvPr id="9" name="Picture 8"/>
          <p:cNvPicPr>
            <a:picLocks noChangeAspect="1"/>
          </p:cNvPicPr>
          <p:nvPr/>
        </p:nvPicPr>
        <p:blipFill>
          <a:blip r:embed="rId4"/>
          <a:stretch>
            <a:fillRect/>
          </a:stretch>
        </p:blipFill>
        <p:spPr>
          <a:xfrm>
            <a:off x="4123352" y="957791"/>
            <a:ext cx="897295" cy="1982259"/>
          </a:xfrm>
          <a:prstGeom prst="rect">
            <a:avLst/>
          </a:prstGeom>
        </p:spPr>
      </p:pic>
      <p:sp>
        <p:nvSpPr>
          <p:cNvPr id="10" name="Right Arrow 9"/>
          <p:cNvSpPr/>
          <p:nvPr/>
        </p:nvSpPr>
        <p:spPr>
          <a:xfrm flipH="1">
            <a:off x="3048796" y="2004906"/>
            <a:ext cx="1347894" cy="379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Arrow 11"/>
          <p:cNvSpPr/>
          <p:nvPr/>
        </p:nvSpPr>
        <p:spPr>
          <a:xfrm rot="5400000">
            <a:off x="4267203" y="2671706"/>
            <a:ext cx="675750" cy="416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550615" y="3321680"/>
            <a:ext cx="2141355" cy="369332"/>
          </a:xfrm>
          <a:prstGeom prst="rect">
            <a:avLst/>
          </a:prstGeom>
          <a:noFill/>
        </p:spPr>
        <p:txBody>
          <a:bodyPr wrap="none" rtlCol="0">
            <a:spAutoFit/>
          </a:bodyPr>
          <a:lstStyle/>
          <a:p>
            <a:r>
              <a:rPr lang="en-CA" dirty="0" err="1" smtClean="0"/>
              <a:t>Pointage</a:t>
            </a:r>
            <a:r>
              <a:rPr lang="en-CA" dirty="0" smtClean="0"/>
              <a:t> Horizon</a:t>
            </a:r>
            <a:endParaRPr lang="en-CA" dirty="0"/>
          </a:p>
        </p:txBody>
      </p:sp>
      <p:sp>
        <p:nvSpPr>
          <p:cNvPr id="14" name="TextBox 13"/>
          <p:cNvSpPr txBox="1"/>
          <p:nvPr/>
        </p:nvSpPr>
        <p:spPr>
          <a:xfrm>
            <a:off x="5750560" y="3991219"/>
            <a:ext cx="2621280" cy="646331"/>
          </a:xfrm>
          <a:prstGeom prst="rect">
            <a:avLst/>
          </a:prstGeom>
          <a:noFill/>
        </p:spPr>
        <p:txBody>
          <a:bodyPr wrap="square" rtlCol="0">
            <a:spAutoFit/>
          </a:bodyPr>
          <a:lstStyle/>
          <a:p>
            <a:r>
              <a:rPr lang="en-CA" dirty="0" err="1" smtClean="0"/>
              <a:t>Pointage</a:t>
            </a:r>
            <a:r>
              <a:rPr lang="en-CA" dirty="0" smtClean="0"/>
              <a:t> Nadir (</a:t>
            </a:r>
            <a:r>
              <a:rPr lang="en-CA" dirty="0" err="1" smtClean="0"/>
              <a:t>Vers</a:t>
            </a:r>
            <a:r>
              <a:rPr lang="en-CA" dirty="0" smtClean="0"/>
              <a:t> le bas)</a:t>
            </a:r>
            <a:endParaRPr lang="en-CA" dirty="0"/>
          </a:p>
        </p:txBody>
      </p:sp>
      <p:sp>
        <p:nvSpPr>
          <p:cNvPr id="15" name="TextBox 14"/>
          <p:cNvSpPr txBox="1"/>
          <p:nvPr/>
        </p:nvSpPr>
        <p:spPr>
          <a:xfrm>
            <a:off x="5807173" y="1548762"/>
            <a:ext cx="2777067"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CA" dirty="0" smtClean="0"/>
              <a:t>Des images </a:t>
            </a:r>
            <a:r>
              <a:rPr lang="en-CA" dirty="0" err="1" smtClean="0"/>
              <a:t>ont</a:t>
            </a:r>
            <a:r>
              <a:rPr lang="en-CA" dirty="0" smtClean="0"/>
              <a:t> </a:t>
            </a:r>
            <a:r>
              <a:rPr lang="en-CA" dirty="0" err="1" smtClean="0"/>
              <a:t>été</a:t>
            </a:r>
            <a:r>
              <a:rPr lang="en-CA" dirty="0" smtClean="0"/>
              <a:t> prises </a:t>
            </a:r>
            <a:r>
              <a:rPr lang="en-CA" dirty="0" err="1" smtClean="0"/>
              <a:t>automatiquement</a:t>
            </a:r>
            <a:r>
              <a:rPr lang="en-CA" dirty="0" smtClean="0"/>
              <a:t>, </a:t>
            </a:r>
            <a:r>
              <a:rPr lang="en-CA" dirty="0" smtClean="0"/>
              <a:t>à </a:t>
            </a:r>
            <a:r>
              <a:rPr lang="en-CA" dirty="0" err="1" smtClean="0"/>
              <a:t>intervalle</a:t>
            </a:r>
            <a:r>
              <a:rPr lang="en-CA" dirty="0" smtClean="0"/>
              <a:t> de 2 minutes, </a:t>
            </a:r>
            <a:r>
              <a:rPr lang="en-CA" dirty="0" err="1" smtClean="0"/>
              <a:t>en</a:t>
            </a:r>
            <a:r>
              <a:rPr lang="en-CA" dirty="0" smtClean="0"/>
              <a:t> alternant entre HORIZON et NADIR</a:t>
            </a:r>
            <a:endParaRPr lang="en-CA" dirty="0"/>
          </a:p>
        </p:txBody>
      </p:sp>
    </p:spTree>
    <p:extLst>
      <p:ext uri="{BB962C8B-B14F-4D97-AF65-F5344CB8AC3E}">
        <p14:creationId xmlns:p14="http://schemas.microsoft.com/office/powerpoint/2010/main" val="1950277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des </a:t>
            </a:r>
            <a:r>
              <a:rPr lang="en-CA" dirty="0" err="1" smtClean="0"/>
              <a:t>Données</a:t>
            </a:r>
            <a:r>
              <a:rPr lang="en-CA" dirty="0" smtClean="0"/>
              <a:t> &amp; du Temps</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14</a:t>
            </a:fld>
            <a:endParaRPr lang="en-US" dirty="0"/>
          </a:p>
        </p:txBody>
      </p:sp>
      <p:sp>
        <p:nvSpPr>
          <p:cNvPr id="3" name="TextBox 2"/>
          <p:cNvSpPr txBox="1"/>
          <p:nvPr/>
        </p:nvSpPr>
        <p:spPr>
          <a:xfrm>
            <a:off x="372533" y="1482639"/>
            <a:ext cx="8202506" cy="1077218"/>
          </a:xfrm>
          <a:prstGeom prst="rect">
            <a:avLst/>
          </a:prstGeom>
          <a:solidFill>
            <a:schemeClr val="accent2">
              <a:lumMod val="20000"/>
              <a:lumOff val="80000"/>
            </a:schemeClr>
          </a:solidFill>
        </p:spPr>
        <p:txBody>
          <a:bodyPr wrap="square" rtlCol="0">
            <a:spAutoFit/>
          </a:bodyPr>
          <a:lstStyle/>
          <a:p>
            <a:pPr marL="285750" indent="-285750">
              <a:buFont typeface="Arial" panose="020B0604020202020204" pitchFamily="34" charset="0"/>
              <a:buChar char="•"/>
            </a:pPr>
            <a:r>
              <a:rPr lang="en-CA" sz="1600" dirty="0" smtClean="0"/>
              <a:t>Les </a:t>
            </a:r>
            <a:r>
              <a:rPr lang="en-CA" sz="1600" dirty="0" err="1" smtClean="0"/>
              <a:t>données</a:t>
            </a:r>
            <a:r>
              <a:rPr lang="en-CA" sz="1600" dirty="0" smtClean="0"/>
              <a:t> </a:t>
            </a:r>
            <a:r>
              <a:rPr lang="en-CA" sz="1600" dirty="0" err="1" smtClean="0"/>
              <a:t>enregistrées</a:t>
            </a:r>
            <a:r>
              <a:rPr lang="en-CA" sz="1600" dirty="0" smtClean="0"/>
              <a:t> </a:t>
            </a:r>
            <a:r>
              <a:rPr lang="en-CA" sz="1600" dirty="0" err="1" smtClean="0"/>
              <a:t>dans</a:t>
            </a:r>
            <a:r>
              <a:rPr lang="en-CA" sz="1600" dirty="0" smtClean="0"/>
              <a:t> des </a:t>
            </a:r>
            <a:r>
              <a:rPr lang="en-CA" sz="1600" dirty="0" err="1" smtClean="0"/>
              <a:t>fichiers</a:t>
            </a:r>
            <a:r>
              <a:rPr lang="en-CA" sz="1600" dirty="0" smtClean="0"/>
              <a:t> de </a:t>
            </a:r>
            <a:r>
              <a:rPr lang="en-CA" sz="1600" dirty="0" err="1" smtClean="0"/>
              <a:t>texte</a:t>
            </a:r>
            <a:r>
              <a:rPr lang="en-CA" sz="1600" dirty="0" smtClean="0"/>
              <a:t>, </a:t>
            </a:r>
            <a:r>
              <a:rPr lang="en-CA" sz="1600" dirty="0" err="1" smtClean="0"/>
              <a:t>une</a:t>
            </a:r>
            <a:r>
              <a:rPr lang="en-CA" sz="1600" dirty="0" smtClean="0"/>
              <a:t> entrée par </a:t>
            </a:r>
            <a:r>
              <a:rPr lang="en-CA" sz="1600" dirty="0" err="1" smtClean="0"/>
              <a:t>ligne</a:t>
            </a:r>
            <a:r>
              <a:rPr lang="en-CA" sz="1600" dirty="0" smtClean="0"/>
              <a:t>.</a:t>
            </a:r>
          </a:p>
          <a:p>
            <a:pPr marL="285750" indent="-285750">
              <a:buFont typeface="Arial" panose="020B0604020202020204" pitchFamily="34" charset="0"/>
              <a:buChar char="•"/>
            </a:pPr>
            <a:r>
              <a:rPr lang="en-CA" sz="1600" dirty="0" err="1" smtClean="0"/>
              <a:t>Chaque</a:t>
            </a:r>
            <a:r>
              <a:rPr lang="en-CA" sz="1600" dirty="0" smtClean="0"/>
              <a:t> entrée </a:t>
            </a:r>
            <a:r>
              <a:rPr lang="en-CA" sz="1600" dirty="0" err="1" smtClean="0"/>
              <a:t>est</a:t>
            </a:r>
            <a:r>
              <a:rPr lang="en-CA" sz="1600" dirty="0" smtClean="0"/>
              <a:t> </a:t>
            </a:r>
            <a:r>
              <a:rPr lang="en-CA" sz="1600" dirty="0" err="1" smtClean="0"/>
              <a:t>identifiée</a:t>
            </a:r>
            <a:r>
              <a:rPr lang="en-CA" sz="1600" dirty="0" smtClean="0"/>
              <a:t>. Un document </a:t>
            </a:r>
            <a:r>
              <a:rPr lang="en-CA" sz="1600" dirty="0" err="1" smtClean="0"/>
              <a:t>fournit</a:t>
            </a:r>
            <a:r>
              <a:rPr lang="en-CA" sz="1600" dirty="0"/>
              <a:t> </a:t>
            </a:r>
            <a:r>
              <a:rPr lang="en-CA" sz="1600" dirty="0" err="1" smtClean="0"/>
              <a:t>détaille</a:t>
            </a:r>
            <a:r>
              <a:rPr lang="en-CA" sz="1600" dirty="0" smtClean="0"/>
              <a:t> </a:t>
            </a:r>
            <a:r>
              <a:rPr lang="en-CA" sz="1600" dirty="0" err="1" smtClean="0"/>
              <a:t>leur</a:t>
            </a:r>
            <a:r>
              <a:rPr lang="en-CA" sz="1600" dirty="0" smtClean="0"/>
              <a:t> </a:t>
            </a:r>
            <a:r>
              <a:rPr lang="en-CA" sz="1600" dirty="0" err="1" smtClean="0"/>
              <a:t>contenu</a:t>
            </a:r>
            <a:r>
              <a:rPr lang="en-CA" sz="1600" dirty="0" smtClean="0"/>
              <a:t>.</a:t>
            </a:r>
          </a:p>
          <a:p>
            <a:pPr marL="285750" indent="-285750">
              <a:buFont typeface="Arial" panose="020B0604020202020204" pitchFamily="34" charset="0"/>
              <a:buChar char="•"/>
            </a:pPr>
            <a:r>
              <a:rPr lang="en-CA" sz="1600" dirty="0" err="1" smtClean="0"/>
              <a:t>Chaque</a:t>
            </a:r>
            <a:r>
              <a:rPr lang="en-CA" sz="1600" dirty="0" smtClean="0"/>
              <a:t> entrée </a:t>
            </a:r>
            <a:r>
              <a:rPr lang="en-CA" sz="1600" dirty="0" err="1" smtClean="0"/>
              <a:t>est</a:t>
            </a:r>
            <a:r>
              <a:rPr lang="en-CA" sz="1600" dirty="0" smtClean="0"/>
              <a:t> </a:t>
            </a:r>
            <a:r>
              <a:rPr lang="en-CA" sz="1600" dirty="0" err="1" smtClean="0"/>
              <a:t>marqué</a:t>
            </a:r>
            <a:r>
              <a:rPr lang="en-CA" sz="1600" dirty="0" smtClean="0"/>
              <a:t> du temps.</a:t>
            </a:r>
          </a:p>
          <a:p>
            <a:pPr marL="285750" indent="-285750">
              <a:buFont typeface="Arial" panose="020B0604020202020204" pitchFamily="34" charset="0"/>
              <a:buChar char="•"/>
            </a:pPr>
            <a:r>
              <a:rPr lang="en-CA" sz="1600" dirty="0" err="1" smtClean="0"/>
              <a:t>Chaque</a:t>
            </a:r>
            <a:r>
              <a:rPr lang="en-CA" sz="1600" dirty="0" smtClean="0"/>
              <a:t> </a:t>
            </a:r>
            <a:r>
              <a:rPr lang="en-CA" sz="1600" dirty="0" err="1" smtClean="0"/>
              <a:t>élément</a:t>
            </a:r>
            <a:r>
              <a:rPr lang="en-CA" sz="1600" dirty="0" smtClean="0"/>
              <a:t> </a:t>
            </a:r>
            <a:r>
              <a:rPr lang="en-CA" sz="1600" dirty="0" err="1" smtClean="0"/>
              <a:t>est</a:t>
            </a:r>
            <a:r>
              <a:rPr lang="en-CA" sz="1600" dirty="0" smtClean="0"/>
              <a:t> </a:t>
            </a:r>
            <a:r>
              <a:rPr lang="en-CA" sz="1600" dirty="0" err="1" smtClean="0"/>
              <a:t>séparé</a:t>
            </a:r>
            <a:r>
              <a:rPr lang="en-CA" sz="1600" dirty="0" smtClean="0"/>
              <a:t> des </a:t>
            </a:r>
            <a:r>
              <a:rPr lang="en-CA" sz="1600" dirty="0" err="1" smtClean="0"/>
              <a:t>autres</a:t>
            </a:r>
            <a:r>
              <a:rPr lang="en-CA" sz="1600" dirty="0" smtClean="0"/>
              <a:t> par des virgules.</a:t>
            </a:r>
            <a:endParaRPr lang="en-CA" sz="1600" dirty="0"/>
          </a:p>
        </p:txBody>
      </p:sp>
      <p:sp>
        <p:nvSpPr>
          <p:cNvPr id="6" name="TextBox 5"/>
          <p:cNvSpPr txBox="1"/>
          <p:nvPr/>
        </p:nvSpPr>
        <p:spPr>
          <a:xfrm>
            <a:off x="331892" y="2670821"/>
            <a:ext cx="8243147" cy="20621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wrap="square" rtlCol="0">
            <a:spAutoFit/>
          </a:bodyPr>
          <a:lstStyle/>
          <a:p>
            <a:r>
              <a:rPr lang="en-CA" sz="1600" dirty="0" smtClean="0"/>
              <a:t>MARQUAGE DU TEMPS:</a:t>
            </a:r>
          </a:p>
          <a:p>
            <a:pPr marL="285750" indent="-285750">
              <a:buFont typeface="Arial" panose="020B0604020202020204" pitchFamily="34" charset="0"/>
              <a:buChar char="•"/>
            </a:pPr>
            <a:r>
              <a:rPr lang="en-CA" sz="1600" dirty="0" err="1" smtClean="0"/>
              <a:t>Exemple</a:t>
            </a:r>
            <a:r>
              <a:rPr lang="en-CA" sz="1600" dirty="0" smtClean="0"/>
              <a:t>: 2018-08-26 03:01:29.842 (26 </a:t>
            </a:r>
            <a:r>
              <a:rPr lang="en-CA" sz="1600" dirty="0" err="1" smtClean="0"/>
              <a:t>août</a:t>
            </a:r>
            <a:r>
              <a:rPr lang="en-CA" sz="1600" dirty="0" smtClean="0"/>
              <a:t> 2018, 3am. + 1 minute, 29 </a:t>
            </a:r>
            <a:r>
              <a:rPr lang="en-CA" sz="1600" dirty="0" err="1" smtClean="0"/>
              <a:t>secondes</a:t>
            </a:r>
            <a:r>
              <a:rPr lang="en-CA" sz="1600" dirty="0" smtClean="0"/>
              <a:t> &amp; 842 </a:t>
            </a:r>
            <a:r>
              <a:rPr lang="en-CA" sz="1600" dirty="0" err="1" smtClean="0"/>
              <a:t>milli-secondes</a:t>
            </a:r>
            <a:r>
              <a:rPr lang="en-CA" sz="1600" dirty="0" smtClean="0"/>
              <a:t>).</a:t>
            </a:r>
          </a:p>
          <a:p>
            <a:pPr marL="285750" indent="-285750">
              <a:buFont typeface="Arial" panose="020B0604020202020204" pitchFamily="34" charset="0"/>
              <a:buChar char="•"/>
            </a:pPr>
            <a:r>
              <a:rPr lang="en-CA" sz="1600" dirty="0" smtClean="0"/>
              <a:t>Standard ISO8601, sans le “T” entre la date et </a:t>
            </a:r>
            <a:r>
              <a:rPr lang="en-CA" sz="1600" dirty="0" err="1" smtClean="0"/>
              <a:t>l’heure</a:t>
            </a:r>
            <a:r>
              <a:rPr lang="en-CA" sz="1600" dirty="0" smtClean="0"/>
              <a:t>.</a:t>
            </a:r>
          </a:p>
          <a:p>
            <a:pPr marL="285750" indent="-285750">
              <a:buFont typeface="Arial" panose="020B0604020202020204" pitchFamily="34" charset="0"/>
              <a:buChar char="•"/>
            </a:pPr>
            <a:r>
              <a:rPr lang="en-CA" sz="1600" dirty="0" smtClean="0"/>
              <a:t>Utilisation du temps UTC (Universal Time Coordinate). </a:t>
            </a:r>
            <a:r>
              <a:rPr lang="en-CA" sz="1600" dirty="0" err="1" smtClean="0"/>
              <a:t>Aussi</a:t>
            </a:r>
            <a:r>
              <a:rPr lang="en-CA" sz="1600" dirty="0" smtClean="0"/>
              <a:t> </a:t>
            </a:r>
            <a:r>
              <a:rPr lang="en-CA" sz="1600" dirty="0" err="1" smtClean="0"/>
              <a:t>connu</a:t>
            </a:r>
            <a:r>
              <a:rPr lang="en-CA" sz="1600" dirty="0" smtClean="0"/>
              <a:t> par le </a:t>
            </a:r>
            <a:r>
              <a:rPr lang="en-CA" sz="1600" dirty="0" err="1" smtClean="0"/>
              <a:t>terme</a:t>
            </a:r>
            <a:r>
              <a:rPr lang="en-CA" sz="1600" dirty="0" smtClean="0"/>
              <a:t> “ZULU”. </a:t>
            </a:r>
            <a:r>
              <a:rPr lang="en-CA" sz="1600" dirty="0" err="1" smtClean="0"/>
              <a:t>Represente</a:t>
            </a:r>
            <a:r>
              <a:rPr lang="en-CA" sz="1600" dirty="0" smtClean="0"/>
              <a:t> le temps à Greenwich (</a:t>
            </a:r>
            <a:r>
              <a:rPr lang="en-CA" sz="1600" dirty="0" err="1" smtClean="0"/>
              <a:t>Angleterre</a:t>
            </a:r>
            <a:r>
              <a:rPr lang="en-CA" sz="1600" dirty="0" smtClean="0"/>
              <a:t>). </a:t>
            </a:r>
            <a:r>
              <a:rPr lang="en-CA" sz="1600" dirty="0" err="1" smtClean="0"/>
              <a:t>Dans</a:t>
            </a:r>
            <a:r>
              <a:rPr lang="en-CA" sz="1600" dirty="0" smtClean="0"/>
              <a:t> </a:t>
            </a:r>
            <a:r>
              <a:rPr lang="en-CA" sz="1600" dirty="0" err="1" smtClean="0"/>
              <a:t>notre</a:t>
            </a:r>
            <a:r>
              <a:rPr lang="en-CA" sz="1600" dirty="0" smtClean="0"/>
              <a:t> </a:t>
            </a:r>
            <a:r>
              <a:rPr lang="en-CA" sz="1600" dirty="0" err="1" smtClean="0"/>
              <a:t>cas</a:t>
            </a:r>
            <a:r>
              <a:rPr lang="en-CA" sz="1600" dirty="0" smtClean="0"/>
              <a:t>, le temps local (Timmins, Ontario) = UTC – 4h</a:t>
            </a:r>
          </a:p>
          <a:p>
            <a:pPr marL="285750" indent="-285750">
              <a:buFont typeface="Arial" panose="020B0604020202020204" pitchFamily="34" charset="0"/>
              <a:buChar char="•"/>
            </a:pPr>
            <a:r>
              <a:rPr lang="en-CA" sz="1600" dirty="0" err="1" smtClean="0"/>
              <a:t>Exemple</a:t>
            </a:r>
            <a:r>
              <a:rPr lang="en-CA" sz="1600" dirty="0" smtClean="0"/>
              <a:t>: </a:t>
            </a:r>
            <a:r>
              <a:rPr lang="en-US" sz="1600" dirty="0"/>
              <a:t>2018-08-26 </a:t>
            </a:r>
            <a:r>
              <a:rPr lang="en-US" sz="1600" dirty="0" smtClean="0"/>
              <a:t>03:20:01 UTC</a:t>
            </a:r>
            <a:r>
              <a:rPr lang="en-US" sz="1600" b="1" dirty="0" smtClean="0"/>
              <a:t> =</a:t>
            </a:r>
            <a:r>
              <a:rPr lang="en-US" sz="1600" dirty="0" smtClean="0"/>
              <a:t> 2018-08-25 23:20:01 local</a:t>
            </a:r>
            <a:endParaRPr lang="en-CA" sz="1600" dirty="0" smtClean="0"/>
          </a:p>
        </p:txBody>
      </p:sp>
    </p:spTree>
    <p:extLst>
      <p:ext uri="{BB962C8B-B14F-4D97-AF65-F5344CB8AC3E}">
        <p14:creationId xmlns:p14="http://schemas.microsoft.com/office/powerpoint/2010/main" val="245311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Et </a:t>
            </a:r>
            <a:r>
              <a:rPr lang="en-CA" dirty="0" err="1" smtClean="0"/>
              <a:t>maintenant</a:t>
            </a:r>
            <a:r>
              <a:rPr lang="en-CA" dirty="0" smtClean="0"/>
              <a:t>, </a:t>
            </a:r>
            <a:br>
              <a:rPr lang="en-CA" dirty="0" smtClean="0"/>
            </a:br>
            <a:r>
              <a:rPr lang="en-CA" dirty="0" smtClean="0"/>
              <a:t>que fait-on avec tout </a:t>
            </a:r>
            <a:r>
              <a:rPr lang="en-CA" dirty="0" err="1" smtClean="0"/>
              <a:t>cela</a:t>
            </a:r>
            <a:r>
              <a:rPr lang="en-CA" dirty="0" smtClean="0"/>
              <a:t>???</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15</a:t>
            </a:fld>
            <a:endParaRPr lang="en-US" dirty="0"/>
          </a:p>
        </p:txBody>
      </p:sp>
      <p:pic>
        <p:nvPicPr>
          <p:cNvPr id="7" name="Picture 6"/>
          <p:cNvPicPr>
            <a:picLocks noChangeAspect="1"/>
          </p:cNvPicPr>
          <p:nvPr/>
        </p:nvPicPr>
        <p:blipFill>
          <a:blip r:embed="rId2"/>
          <a:stretch>
            <a:fillRect/>
          </a:stretch>
        </p:blipFill>
        <p:spPr>
          <a:xfrm>
            <a:off x="944361" y="2300308"/>
            <a:ext cx="2261393" cy="1027906"/>
          </a:xfrm>
          <a:prstGeom prst="rect">
            <a:avLst/>
          </a:prstGeom>
        </p:spPr>
      </p:pic>
      <p:pic>
        <p:nvPicPr>
          <p:cNvPr id="8" name="Picture 7"/>
          <p:cNvPicPr>
            <a:picLocks noChangeAspect="1"/>
          </p:cNvPicPr>
          <p:nvPr/>
        </p:nvPicPr>
        <p:blipFill>
          <a:blip r:embed="rId3"/>
          <a:stretch>
            <a:fillRect/>
          </a:stretch>
        </p:blipFill>
        <p:spPr>
          <a:xfrm>
            <a:off x="5816203" y="1153852"/>
            <a:ext cx="2785097" cy="1757041"/>
          </a:xfrm>
          <a:prstGeom prst="rect">
            <a:avLst/>
          </a:prstGeom>
        </p:spPr>
      </p:pic>
      <p:pic>
        <p:nvPicPr>
          <p:cNvPr id="9" name="Picture 8"/>
          <p:cNvPicPr>
            <a:picLocks noChangeAspect="1"/>
          </p:cNvPicPr>
          <p:nvPr/>
        </p:nvPicPr>
        <p:blipFill>
          <a:blip r:embed="rId4"/>
          <a:stretch>
            <a:fillRect/>
          </a:stretch>
        </p:blipFill>
        <p:spPr>
          <a:xfrm>
            <a:off x="409800" y="1171798"/>
            <a:ext cx="2636838" cy="1365874"/>
          </a:xfrm>
          <a:prstGeom prst="rect">
            <a:avLst/>
          </a:prstGeom>
        </p:spPr>
      </p:pic>
      <p:pic>
        <p:nvPicPr>
          <p:cNvPr id="10" name="Picture 9"/>
          <p:cNvPicPr>
            <a:picLocks noChangeAspect="1"/>
          </p:cNvPicPr>
          <p:nvPr/>
        </p:nvPicPr>
        <p:blipFill>
          <a:blip r:embed="rId5"/>
          <a:stretch>
            <a:fillRect/>
          </a:stretch>
        </p:blipFill>
        <p:spPr>
          <a:xfrm>
            <a:off x="5990851" y="3699053"/>
            <a:ext cx="2610449" cy="908208"/>
          </a:xfrm>
          <a:prstGeom prst="rect">
            <a:avLst/>
          </a:prstGeom>
        </p:spPr>
      </p:pic>
      <p:pic>
        <p:nvPicPr>
          <p:cNvPr id="11" name="Picture 10"/>
          <p:cNvPicPr>
            <a:picLocks noChangeAspect="1"/>
          </p:cNvPicPr>
          <p:nvPr/>
        </p:nvPicPr>
        <p:blipFill>
          <a:blip r:embed="rId6"/>
          <a:stretch>
            <a:fillRect/>
          </a:stretch>
        </p:blipFill>
        <p:spPr>
          <a:xfrm>
            <a:off x="2729311" y="1193839"/>
            <a:ext cx="2544192" cy="976788"/>
          </a:xfrm>
          <a:prstGeom prst="rect">
            <a:avLst/>
          </a:prstGeom>
        </p:spPr>
      </p:pic>
      <p:pic>
        <p:nvPicPr>
          <p:cNvPr id="12" name="Picture 11"/>
          <p:cNvPicPr>
            <a:picLocks noChangeAspect="1"/>
          </p:cNvPicPr>
          <p:nvPr/>
        </p:nvPicPr>
        <p:blipFill>
          <a:blip r:embed="rId7"/>
          <a:stretch>
            <a:fillRect/>
          </a:stretch>
        </p:blipFill>
        <p:spPr>
          <a:xfrm>
            <a:off x="3115865" y="2445080"/>
            <a:ext cx="3721523" cy="1027414"/>
          </a:xfrm>
          <a:prstGeom prst="rect">
            <a:avLst/>
          </a:prstGeom>
        </p:spPr>
      </p:pic>
      <p:pic>
        <p:nvPicPr>
          <p:cNvPr id="13" name="Picture 12"/>
          <p:cNvPicPr>
            <a:picLocks noChangeAspect="1"/>
          </p:cNvPicPr>
          <p:nvPr/>
        </p:nvPicPr>
        <p:blipFill>
          <a:blip r:embed="rId8"/>
          <a:stretch>
            <a:fillRect/>
          </a:stretch>
        </p:blipFill>
        <p:spPr>
          <a:xfrm>
            <a:off x="3108122" y="3328214"/>
            <a:ext cx="2882729" cy="1553038"/>
          </a:xfrm>
          <a:prstGeom prst="rect">
            <a:avLst/>
          </a:prstGeom>
        </p:spPr>
      </p:pic>
      <p:pic>
        <p:nvPicPr>
          <p:cNvPr id="14" name="Picture 13"/>
          <p:cNvPicPr>
            <a:picLocks noChangeAspect="1"/>
          </p:cNvPicPr>
          <p:nvPr/>
        </p:nvPicPr>
        <p:blipFill>
          <a:blip r:embed="rId9"/>
          <a:stretch>
            <a:fillRect/>
          </a:stretch>
        </p:blipFill>
        <p:spPr>
          <a:xfrm>
            <a:off x="497673" y="3251330"/>
            <a:ext cx="1925533" cy="1432490"/>
          </a:xfrm>
          <a:prstGeom prst="rect">
            <a:avLst/>
          </a:prstGeom>
        </p:spPr>
      </p:pic>
    </p:spTree>
    <p:extLst>
      <p:ext uri="{BB962C8B-B14F-4D97-AF65-F5344CB8AC3E}">
        <p14:creationId xmlns:p14="http://schemas.microsoft.com/office/powerpoint/2010/main" val="844022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1800" dirty="0" smtClean="0"/>
              <a:t>Nous </a:t>
            </a:r>
            <a:r>
              <a:rPr lang="en-CA" sz="1800" dirty="0" err="1" smtClean="0"/>
              <a:t>avons</a:t>
            </a:r>
            <a:r>
              <a:rPr lang="en-CA" sz="1800" dirty="0" smtClean="0"/>
              <a:t> </a:t>
            </a:r>
            <a:r>
              <a:rPr lang="en-CA" sz="1800" dirty="0" err="1" smtClean="0"/>
              <a:t>besoin</a:t>
            </a:r>
            <a:r>
              <a:rPr lang="en-CA" sz="1800" dirty="0" smtClean="0"/>
              <a:t> de VOUS pour nous proposer </a:t>
            </a:r>
            <a:r>
              <a:rPr lang="en-CA" sz="1800" dirty="0" err="1" smtClean="0"/>
              <a:t>une</a:t>
            </a:r>
            <a:r>
              <a:rPr lang="en-CA" sz="1800" dirty="0" smtClean="0"/>
              <a:t> nouvelle </a:t>
            </a:r>
            <a:r>
              <a:rPr lang="en-CA" sz="1800" dirty="0" err="1" smtClean="0"/>
              <a:t>façon</a:t>
            </a:r>
            <a:r>
              <a:rPr lang="en-CA" sz="1800" dirty="0" smtClean="0"/>
              <a:t> </a:t>
            </a:r>
            <a:r>
              <a:rPr lang="en-CA" sz="1800" dirty="0" err="1" smtClean="0"/>
              <a:t>d’afficher</a:t>
            </a:r>
            <a:r>
              <a:rPr lang="en-CA" sz="1800" dirty="0" smtClean="0"/>
              <a:t> </a:t>
            </a:r>
            <a:r>
              <a:rPr lang="en-CA" sz="1800" dirty="0" err="1" smtClean="0"/>
              <a:t>nos</a:t>
            </a:r>
            <a:r>
              <a:rPr lang="en-CA" sz="1800" dirty="0" smtClean="0"/>
              <a:t> </a:t>
            </a:r>
            <a:r>
              <a:rPr lang="en-CA" sz="1800" dirty="0" err="1" smtClean="0"/>
              <a:t>données</a:t>
            </a:r>
            <a:r>
              <a:rPr lang="en-CA" sz="1800" dirty="0" smtClean="0"/>
              <a:t>, de </a:t>
            </a:r>
            <a:r>
              <a:rPr lang="en-CA" sz="1800" dirty="0" err="1" smtClean="0"/>
              <a:t>telle</a:t>
            </a:r>
            <a:r>
              <a:rPr lang="en-CA" sz="1800" dirty="0" smtClean="0"/>
              <a:t> </a:t>
            </a:r>
            <a:r>
              <a:rPr lang="en-CA" sz="1800" dirty="0" err="1" smtClean="0"/>
              <a:t>sorte</a:t>
            </a:r>
            <a:r>
              <a:rPr lang="en-CA" sz="1800" dirty="0" smtClean="0"/>
              <a:t> que </a:t>
            </a:r>
            <a:r>
              <a:rPr lang="en-CA" sz="1800" dirty="0" err="1" smtClean="0"/>
              <a:t>nos</a:t>
            </a:r>
            <a:r>
              <a:rPr lang="en-CA" sz="1800" dirty="0" smtClean="0"/>
              <a:t> </a:t>
            </a:r>
            <a:r>
              <a:rPr lang="en-CA" sz="1800" dirty="0" err="1" smtClean="0"/>
              <a:t>utilisateurs</a:t>
            </a:r>
            <a:r>
              <a:rPr lang="en-CA" sz="1800" dirty="0" smtClean="0"/>
              <a:t> </a:t>
            </a:r>
            <a:r>
              <a:rPr lang="en-CA" sz="1800" dirty="0" err="1" smtClean="0"/>
              <a:t>puissent</a:t>
            </a:r>
            <a:r>
              <a:rPr lang="en-CA" sz="1800" dirty="0" smtClean="0"/>
              <a:t> </a:t>
            </a:r>
            <a:r>
              <a:rPr lang="en-CA" sz="1800" dirty="0" err="1" smtClean="0"/>
              <a:t>intuitivement</a:t>
            </a:r>
            <a:r>
              <a:rPr lang="en-CA" sz="1800" dirty="0" smtClean="0"/>
              <a:t> les interpreter, </a:t>
            </a:r>
            <a:r>
              <a:rPr lang="en-CA" sz="1800" dirty="0" err="1" smtClean="0"/>
              <a:t>en</a:t>
            </a:r>
            <a:r>
              <a:rPr lang="en-CA" sz="1800" dirty="0" smtClean="0"/>
              <a:t> temps </a:t>
            </a:r>
            <a:r>
              <a:rPr lang="en-CA" sz="1800" dirty="0" err="1" smtClean="0"/>
              <a:t>réel</a:t>
            </a:r>
            <a:r>
              <a:rPr lang="en-CA" sz="1800" dirty="0" smtClean="0"/>
              <a:t> et sur UN SEUL </a:t>
            </a:r>
            <a:r>
              <a:rPr lang="en-CA" sz="1800" dirty="0" err="1" smtClean="0"/>
              <a:t>écran</a:t>
            </a:r>
            <a:endParaRPr lang="en-CA" sz="1800"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16</a:t>
            </a:fld>
            <a:endParaRPr lang="en-US" dirty="0"/>
          </a:p>
        </p:txBody>
      </p:sp>
      <p:pic>
        <p:nvPicPr>
          <p:cNvPr id="8" name="Picture 7"/>
          <p:cNvPicPr>
            <a:picLocks noChangeAspect="1"/>
          </p:cNvPicPr>
          <p:nvPr/>
        </p:nvPicPr>
        <p:blipFill>
          <a:blip r:embed="rId2"/>
          <a:stretch>
            <a:fillRect/>
          </a:stretch>
        </p:blipFill>
        <p:spPr>
          <a:xfrm>
            <a:off x="2953141" y="1707292"/>
            <a:ext cx="2916447" cy="1839906"/>
          </a:xfrm>
          <a:prstGeom prst="rect">
            <a:avLst/>
          </a:prstGeom>
        </p:spPr>
      </p:pic>
      <p:sp>
        <p:nvSpPr>
          <p:cNvPr id="3" name="TextBox 2"/>
          <p:cNvSpPr txBox="1"/>
          <p:nvPr/>
        </p:nvSpPr>
        <p:spPr>
          <a:xfrm>
            <a:off x="765387" y="1754293"/>
            <a:ext cx="178927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err="1" smtClean="0"/>
              <a:t>Quelle</a:t>
            </a:r>
            <a:r>
              <a:rPr lang="en-CA" dirty="0" smtClean="0"/>
              <a:t> </a:t>
            </a:r>
            <a:r>
              <a:rPr lang="en-CA" dirty="0" err="1" smtClean="0"/>
              <a:t>heure</a:t>
            </a:r>
            <a:r>
              <a:rPr lang="en-CA" dirty="0" smtClean="0"/>
              <a:t>?</a:t>
            </a:r>
            <a:endParaRPr lang="en-CA" dirty="0"/>
          </a:p>
        </p:txBody>
      </p:sp>
      <p:sp>
        <p:nvSpPr>
          <p:cNvPr id="15" name="TextBox 14"/>
          <p:cNvSpPr txBox="1"/>
          <p:nvPr/>
        </p:nvSpPr>
        <p:spPr>
          <a:xfrm>
            <a:off x="339501" y="2761533"/>
            <a:ext cx="1778051"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err="1" smtClean="0"/>
              <a:t>Température</a:t>
            </a:r>
            <a:r>
              <a:rPr lang="en-CA" dirty="0" smtClean="0"/>
              <a:t>?</a:t>
            </a:r>
            <a:endParaRPr lang="en-CA" dirty="0"/>
          </a:p>
        </p:txBody>
      </p:sp>
      <p:sp>
        <p:nvSpPr>
          <p:cNvPr id="16" name="TextBox 15"/>
          <p:cNvSpPr txBox="1"/>
          <p:nvPr/>
        </p:nvSpPr>
        <p:spPr>
          <a:xfrm>
            <a:off x="952500" y="3930516"/>
            <a:ext cx="231986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err="1" smtClean="0"/>
              <a:t>Où</a:t>
            </a:r>
            <a:r>
              <a:rPr lang="en-CA" dirty="0" smtClean="0"/>
              <a:t> </a:t>
            </a:r>
            <a:r>
              <a:rPr lang="en-CA" dirty="0" err="1" smtClean="0"/>
              <a:t>sommes</a:t>
            </a:r>
            <a:r>
              <a:rPr lang="en-CA" dirty="0" smtClean="0"/>
              <a:t> nous?</a:t>
            </a:r>
            <a:endParaRPr lang="en-CA" dirty="0"/>
          </a:p>
        </p:txBody>
      </p:sp>
      <p:sp>
        <p:nvSpPr>
          <p:cNvPr id="17" name="TextBox 16"/>
          <p:cNvSpPr txBox="1"/>
          <p:nvPr/>
        </p:nvSpPr>
        <p:spPr>
          <a:xfrm>
            <a:off x="5977927" y="1885845"/>
            <a:ext cx="292099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err="1" smtClean="0"/>
              <a:t>Pression</a:t>
            </a:r>
            <a:r>
              <a:rPr lang="en-CA" dirty="0" smtClean="0"/>
              <a:t> </a:t>
            </a:r>
            <a:r>
              <a:rPr lang="en-CA" dirty="0" err="1" smtClean="0"/>
              <a:t>barométrique</a:t>
            </a:r>
            <a:r>
              <a:rPr lang="en-CA" dirty="0" smtClean="0"/>
              <a:t>?</a:t>
            </a:r>
            <a:endParaRPr lang="en-CA" dirty="0"/>
          </a:p>
        </p:txBody>
      </p:sp>
      <p:sp>
        <p:nvSpPr>
          <p:cNvPr id="18" name="TextBox 17"/>
          <p:cNvSpPr txBox="1"/>
          <p:nvPr/>
        </p:nvSpPr>
        <p:spPr>
          <a:xfrm>
            <a:off x="6288999" y="3124230"/>
            <a:ext cx="1207382"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t>Altitude?</a:t>
            </a:r>
            <a:endParaRPr lang="en-CA" dirty="0"/>
          </a:p>
        </p:txBody>
      </p:sp>
      <p:sp>
        <p:nvSpPr>
          <p:cNvPr id="19" name="TextBox 18"/>
          <p:cNvSpPr txBox="1"/>
          <p:nvPr/>
        </p:nvSpPr>
        <p:spPr>
          <a:xfrm>
            <a:off x="4572000" y="3689903"/>
            <a:ext cx="276184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err="1" smtClean="0"/>
              <a:t>Où</a:t>
            </a:r>
            <a:r>
              <a:rPr lang="en-CA" dirty="0" smtClean="0"/>
              <a:t> se </a:t>
            </a:r>
            <a:r>
              <a:rPr lang="en-CA" dirty="0" err="1" smtClean="0"/>
              <a:t>trouve</a:t>
            </a:r>
            <a:r>
              <a:rPr lang="en-CA" dirty="0" smtClean="0"/>
              <a:t> le </a:t>
            </a:r>
            <a:r>
              <a:rPr lang="en-CA" dirty="0" err="1" smtClean="0"/>
              <a:t>soleil</a:t>
            </a:r>
            <a:r>
              <a:rPr lang="en-CA" dirty="0" smtClean="0"/>
              <a:t>?</a:t>
            </a:r>
            <a:endParaRPr lang="en-CA" dirty="0"/>
          </a:p>
        </p:txBody>
      </p:sp>
      <p:sp>
        <p:nvSpPr>
          <p:cNvPr id="20" name="TextBox 19"/>
          <p:cNvSpPr txBox="1"/>
          <p:nvPr/>
        </p:nvSpPr>
        <p:spPr>
          <a:xfrm>
            <a:off x="6933544" y="4372083"/>
            <a:ext cx="81464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CA" dirty="0" smtClean="0"/>
              <a:t>Etc….</a:t>
            </a:r>
            <a:endParaRPr lang="en-CA" dirty="0"/>
          </a:p>
        </p:txBody>
      </p:sp>
    </p:spTree>
    <p:extLst>
      <p:ext uri="{BB962C8B-B14F-4D97-AF65-F5344CB8AC3E}">
        <p14:creationId xmlns:p14="http://schemas.microsoft.com/office/powerpoint/2010/main" val="1491178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t>
            </a:r>
            <a:r>
              <a:rPr lang="en-CA" dirty="0" err="1" smtClean="0"/>
              <a:t>Aussi</a:t>
            </a:r>
            <a:r>
              <a:rPr lang="en-CA" dirty="0" smtClean="0"/>
              <a:t>, nous </a:t>
            </a:r>
            <a:r>
              <a:rPr lang="en-CA" dirty="0" err="1" smtClean="0"/>
              <a:t>ciblons</a:t>
            </a:r>
            <a:r>
              <a:rPr lang="en-CA" dirty="0" smtClean="0"/>
              <a:t> </a:t>
            </a:r>
            <a:r>
              <a:rPr lang="en-CA" dirty="0" err="1" smtClean="0"/>
              <a:t>différents</a:t>
            </a:r>
            <a:r>
              <a:rPr lang="en-CA" dirty="0" smtClean="0"/>
              <a:t> </a:t>
            </a:r>
            <a:r>
              <a:rPr lang="en-CA" dirty="0" err="1" smtClean="0"/>
              <a:t>groupes</a:t>
            </a:r>
            <a:r>
              <a:rPr lang="en-CA" dirty="0" smtClean="0"/>
              <a:t> </a:t>
            </a:r>
            <a:r>
              <a:rPr lang="en-CA" dirty="0" err="1" smtClean="0"/>
              <a:t>d’utilisateurs</a:t>
            </a:r>
            <a:r>
              <a:rPr lang="en-CA" dirty="0" smtClean="0"/>
              <a:t> (</a:t>
            </a:r>
            <a:r>
              <a:rPr lang="en-CA" dirty="0" err="1" smtClean="0"/>
              <a:t>scientifiques</a:t>
            </a:r>
            <a:r>
              <a:rPr lang="en-CA" dirty="0" smtClean="0"/>
              <a:t>, grand public et </a:t>
            </a:r>
            <a:r>
              <a:rPr lang="en-CA" dirty="0" err="1" smtClean="0"/>
              <a:t>jeunes</a:t>
            </a:r>
            <a:r>
              <a:rPr lang="en-CA" dirty="0" smtClean="0"/>
              <a:t>)</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952500" y="1805675"/>
            <a:ext cx="1524000" cy="1685925"/>
          </a:xfrm>
          <a:prstGeom prst="rect">
            <a:avLst/>
          </a:prstGeom>
        </p:spPr>
      </p:pic>
      <p:sp>
        <p:nvSpPr>
          <p:cNvPr id="7" name="TextBox 6"/>
          <p:cNvSpPr txBox="1"/>
          <p:nvPr/>
        </p:nvSpPr>
        <p:spPr>
          <a:xfrm>
            <a:off x="6346613" y="4511040"/>
            <a:ext cx="2629569" cy="215444"/>
          </a:xfrm>
          <a:prstGeom prst="rect">
            <a:avLst/>
          </a:prstGeom>
          <a:noFill/>
        </p:spPr>
        <p:txBody>
          <a:bodyPr wrap="square" rtlCol="0">
            <a:spAutoFit/>
          </a:bodyPr>
          <a:lstStyle/>
          <a:p>
            <a:r>
              <a:rPr lang="en-CA" sz="800" dirty="0" smtClean="0"/>
              <a:t>Note: Images from </a:t>
            </a:r>
            <a:r>
              <a:rPr lang="en-CA" sz="800" dirty="0" err="1" smtClean="0"/>
              <a:t>shutterstock</a:t>
            </a:r>
            <a:r>
              <a:rPr lang="en-CA" sz="800" dirty="0" smtClean="0"/>
              <a:t> royalty free</a:t>
            </a:r>
            <a:endParaRPr lang="en-CA" sz="800" dirty="0"/>
          </a:p>
        </p:txBody>
      </p:sp>
      <p:pic>
        <p:nvPicPr>
          <p:cNvPr id="9" name="Picture 8"/>
          <p:cNvPicPr>
            <a:picLocks noChangeAspect="1"/>
          </p:cNvPicPr>
          <p:nvPr/>
        </p:nvPicPr>
        <p:blipFill>
          <a:blip r:embed="rId3"/>
          <a:stretch>
            <a:fillRect/>
          </a:stretch>
        </p:blipFill>
        <p:spPr>
          <a:xfrm>
            <a:off x="2930102" y="3289857"/>
            <a:ext cx="3619712" cy="1221183"/>
          </a:xfrm>
          <a:prstGeom prst="rect">
            <a:avLst/>
          </a:prstGeom>
        </p:spPr>
      </p:pic>
      <p:pic>
        <p:nvPicPr>
          <p:cNvPr id="10" name="Picture 9"/>
          <p:cNvPicPr>
            <a:picLocks noChangeAspect="1"/>
          </p:cNvPicPr>
          <p:nvPr/>
        </p:nvPicPr>
        <p:blipFill>
          <a:blip r:embed="rId4"/>
          <a:stretch>
            <a:fillRect/>
          </a:stretch>
        </p:blipFill>
        <p:spPr>
          <a:xfrm>
            <a:off x="6468534" y="1958883"/>
            <a:ext cx="2370344" cy="1156007"/>
          </a:xfrm>
          <a:prstGeom prst="rect">
            <a:avLst/>
          </a:prstGeom>
        </p:spPr>
      </p:pic>
      <p:pic>
        <p:nvPicPr>
          <p:cNvPr id="12" name="Picture 11"/>
          <p:cNvPicPr>
            <a:picLocks noChangeAspect="1"/>
          </p:cNvPicPr>
          <p:nvPr/>
        </p:nvPicPr>
        <p:blipFill>
          <a:blip r:embed="rId5"/>
          <a:stretch>
            <a:fillRect/>
          </a:stretch>
        </p:blipFill>
        <p:spPr>
          <a:xfrm>
            <a:off x="3411537" y="1498941"/>
            <a:ext cx="2320925" cy="1719517"/>
          </a:xfrm>
          <a:prstGeom prst="rect">
            <a:avLst/>
          </a:prstGeom>
        </p:spPr>
      </p:pic>
      <p:pic>
        <p:nvPicPr>
          <p:cNvPr id="13" name="Picture 12"/>
          <p:cNvPicPr>
            <a:picLocks noChangeAspect="1"/>
          </p:cNvPicPr>
          <p:nvPr/>
        </p:nvPicPr>
        <p:blipFill>
          <a:blip r:embed="rId6"/>
          <a:stretch>
            <a:fillRect/>
          </a:stretch>
        </p:blipFill>
        <p:spPr>
          <a:xfrm>
            <a:off x="3767295" y="1750690"/>
            <a:ext cx="1609408" cy="897947"/>
          </a:xfrm>
          <a:prstGeom prst="rect">
            <a:avLst/>
          </a:prstGeom>
        </p:spPr>
      </p:pic>
    </p:spTree>
    <p:extLst>
      <p:ext uri="{BB962C8B-B14F-4D97-AF65-F5344CB8AC3E}">
        <p14:creationId xmlns:p14="http://schemas.microsoft.com/office/powerpoint/2010/main" val="324706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sz="quarter" idx="12"/>
          </p:nvPr>
        </p:nvSpPr>
        <p:spPr/>
        <p:txBody>
          <a:bodyPr>
            <a:normAutofit fontScale="70000" lnSpcReduction="20000"/>
          </a:bodyPr>
          <a:lstStyle/>
          <a:p>
            <a:r>
              <a:rPr lang="en-CA" dirty="0" smtClean="0"/>
              <a:t>Nous </a:t>
            </a:r>
            <a:r>
              <a:rPr lang="en-CA" dirty="0" err="1" smtClean="0"/>
              <a:t>espérons</a:t>
            </a:r>
            <a:r>
              <a:rPr lang="en-CA" dirty="0" smtClean="0"/>
              <a:t> </a:t>
            </a:r>
            <a:r>
              <a:rPr lang="en-CA" dirty="0" err="1" smtClean="0"/>
              <a:t>mettre</a:t>
            </a:r>
            <a:r>
              <a:rPr lang="en-CA" dirty="0" smtClean="0"/>
              <a:t> </a:t>
            </a:r>
            <a:r>
              <a:rPr lang="en-CA" dirty="0" err="1" smtClean="0"/>
              <a:t>en</a:t>
            </a:r>
            <a:r>
              <a:rPr lang="en-CA" dirty="0" smtClean="0"/>
              <a:t> place un site web public </a:t>
            </a:r>
            <a:r>
              <a:rPr lang="en-CA" dirty="0" err="1" smtClean="0"/>
              <a:t>permettant</a:t>
            </a:r>
            <a:r>
              <a:rPr lang="en-CA" dirty="0" smtClean="0"/>
              <a:t> de </a:t>
            </a:r>
            <a:r>
              <a:rPr lang="en-CA" dirty="0" err="1" smtClean="0"/>
              <a:t>suivre</a:t>
            </a:r>
            <a:r>
              <a:rPr lang="en-CA" dirty="0" smtClean="0"/>
              <a:t> </a:t>
            </a:r>
            <a:r>
              <a:rPr lang="en-CA" dirty="0" err="1" smtClean="0"/>
              <a:t>nos</a:t>
            </a:r>
            <a:r>
              <a:rPr lang="en-CA" dirty="0" smtClean="0"/>
              <a:t> </a:t>
            </a:r>
            <a:r>
              <a:rPr lang="en-CA" dirty="0" err="1" smtClean="0"/>
              <a:t>futurs</a:t>
            </a:r>
            <a:r>
              <a:rPr lang="en-CA" dirty="0" smtClean="0"/>
              <a:t> </a:t>
            </a:r>
            <a:r>
              <a:rPr lang="en-CA" dirty="0" err="1" smtClean="0"/>
              <a:t>vols</a:t>
            </a:r>
            <a:r>
              <a:rPr lang="en-CA" dirty="0" smtClean="0"/>
              <a:t> de </a:t>
            </a:r>
            <a:r>
              <a:rPr lang="en-CA" dirty="0" err="1" smtClean="0"/>
              <a:t>ballons</a:t>
            </a:r>
            <a:r>
              <a:rPr lang="en-CA" dirty="0" smtClean="0"/>
              <a:t> </a:t>
            </a:r>
            <a:r>
              <a:rPr lang="en-CA" dirty="0" err="1" smtClean="0"/>
              <a:t>stratosphériques</a:t>
            </a:r>
            <a:r>
              <a:rPr lang="en-CA" dirty="0" smtClean="0"/>
              <a:t>.</a:t>
            </a:r>
          </a:p>
          <a:p>
            <a:r>
              <a:rPr lang="en-CA" dirty="0" smtClean="0"/>
              <a:t>VOTRE </a:t>
            </a:r>
            <a:r>
              <a:rPr lang="en-CA" dirty="0" err="1" smtClean="0"/>
              <a:t>désign</a:t>
            </a:r>
            <a:r>
              <a:rPr lang="en-CA" dirty="0" smtClean="0"/>
              <a:t> </a:t>
            </a:r>
            <a:r>
              <a:rPr lang="en-CA" dirty="0" err="1" smtClean="0"/>
              <a:t>en</a:t>
            </a:r>
            <a:r>
              <a:rPr lang="en-CA" dirty="0" smtClean="0"/>
              <a:t> </a:t>
            </a:r>
            <a:r>
              <a:rPr lang="en-CA" dirty="0" err="1" smtClean="0"/>
              <a:t>fera</a:t>
            </a:r>
            <a:r>
              <a:rPr lang="en-CA" dirty="0" smtClean="0"/>
              <a:t>-t-</a:t>
            </a:r>
            <a:r>
              <a:rPr lang="en-CA" dirty="0" err="1" smtClean="0"/>
              <a:t>il</a:t>
            </a:r>
            <a:r>
              <a:rPr lang="en-CA" dirty="0" smtClean="0"/>
              <a:t> </a:t>
            </a:r>
            <a:r>
              <a:rPr lang="en-CA" dirty="0" err="1" smtClean="0"/>
              <a:t>partie</a:t>
            </a:r>
            <a:r>
              <a:rPr lang="en-CA" dirty="0" smtClean="0"/>
              <a:t>?</a:t>
            </a:r>
            <a:endParaRPr lang="en-CA" dirty="0" smtClean="0"/>
          </a:p>
          <a:p>
            <a:endParaRPr lang="en-CA" dirty="0"/>
          </a:p>
          <a:p>
            <a:pPr marL="0" indent="0" algn="ctr">
              <a:buNone/>
            </a:pPr>
            <a:r>
              <a:rPr lang="en-CA" dirty="0" smtClean="0"/>
              <a:t>Notre </a:t>
            </a:r>
            <a:r>
              <a:rPr lang="en-CA" dirty="0" err="1" smtClean="0"/>
              <a:t>évaluation</a:t>
            </a:r>
            <a:r>
              <a:rPr lang="en-CA" dirty="0" smtClean="0"/>
              <a:t> </a:t>
            </a:r>
            <a:r>
              <a:rPr lang="en-CA" dirty="0" err="1" smtClean="0"/>
              <a:t>tiendra</a:t>
            </a:r>
            <a:r>
              <a:rPr lang="en-CA" dirty="0" smtClean="0"/>
              <a:t> </a:t>
            </a:r>
            <a:r>
              <a:rPr lang="en-CA" dirty="0" err="1" smtClean="0"/>
              <a:t>compte</a:t>
            </a:r>
            <a:r>
              <a:rPr lang="en-CA" dirty="0" smtClean="0"/>
              <a:t> de </a:t>
            </a:r>
            <a:r>
              <a:rPr lang="en-CA" dirty="0" err="1" smtClean="0"/>
              <a:t>l’estétique</a:t>
            </a:r>
            <a:r>
              <a:rPr lang="en-CA" dirty="0" smtClean="0"/>
              <a:t>, du </a:t>
            </a:r>
            <a:r>
              <a:rPr lang="en-CA" dirty="0" err="1" smtClean="0"/>
              <a:t>degré</a:t>
            </a:r>
            <a:r>
              <a:rPr lang="en-CA" dirty="0" smtClean="0"/>
              <a:t> </a:t>
            </a:r>
            <a:r>
              <a:rPr lang="en-CA" dirty="0" err="1" smtClean="0"/>
              <a:t>d’imagination</a:t>
            </a:r>
            <a:r>
              <a:rPr lang="en-CA" dirty="0" smtClean="0"/>
              <a:t> </a:t>
            </a:r>
            <a:r>
              <a:rPr lang="en-CA" dirty="0" err="1" smtClean="0"/>
              <a:t>mais</a:t>
            </a:r>
            <a:r>
              <a:rPr lang="en-CA" dirty="0" smtClean="0"/>
              <a:t> </a:t>
            </a:r>
            <a:r>
              <a:rPr lang="en-CA" dirty="0" err="1" smtClean="0"/>
              <a:t>aussi</a:t>
            </a:r>
            <a:r>
              <a:rPr lang="en-CA" dirty="0" smtClean="0"/>
              <a:t> de la </a:t>
            </a:r>
            <a:r>
              <a:rPr lang="en-CA" dirty="0" err="1" smtClean="0"/>
              <a:t>faisabilité</a:t>
            </a:r>
            <a:r>
              <a:rPr lang="en-CA" dirty="0" smtClean="0"/>
              <a:t> technique de la solution.</a:t>
            </a:r>
          </a:p>
          <a:p>
            <a:endParaRPr lang="en-CA" dirty="0"/>
          </a:p>
          <a:p>
            <a:pPr marL="0" indent="0" algn="ctr">
              <a:buNone/>
            </a:pPr>
            <a:r>
              <a:rPr lang="en-CA" b="1" i="1" dirty="0" err="1" smtClean="0">
                <a:solidFill>
                  <a:schemeClr val="accent4">
                    <a:lumMod val="75000"/>
                  </a:schemeClr>
                </a:solidFill>
              </a:rPr>
              <a:t>Merci</a:t>
            </a:r>
            <a:r>
              <a:rPr lang="en-CA" b="1" i="1" dirty="0" smtClean="0">
                <a:solidFill>
                  <a:schemeClr val="accent4">
                    <a:lumMod val="75000"/>
                  </a:schemeClr>
                </a:solidFill>
              </a:rPr>
              <a:t> de considerer </a:t>
            </a:r>
            <a:r>
              <a:rPr lang="en-CA" b="1" i="1" dirty="0" err="1" smtClean="0">
                <a:solidFill>
                  <a:schemeClr val="accent4">
                    <a:lumMod val="75000"/>
                  </a:schemeClr>
                </a:solidFill>
              </a:rPr>
              <a:t>notre</a:t>
            </a:r>
            <a:r>
              <a:rPr lang="en-CA" b="1" i="1" dirty="0" smtClean="0">
                <a:solidFill>
                  <a:schemeClr val="accent4">
                    <a:lumMod val="75000"/>
                  </a:schemeClr>
                </a:solidFill>
              </a:rPr>
              <a:t> </a:t>
            </a:r>
            <a:r>
              <a:rPr lang="en-CA" b="1" i="1" dirty="0" err="1" smtClean="0">
                <a:solidFill>
                  <a:schemeClr val="accent4">
                    <a:lumMod val="75000"/>
                  </a:schemeClr>
                </a:solidFill>
              </a:rPr>
              <a:t>défi</a:t>
            </a:r>
            <a:r>
              <a:rPr lang="en-CA" b="1" i="1" dirty="0" smtClean="0">
                <a:solidFill>
                  <a:schemeClr val="accent4">
                    <a:lumMod val="75000"/>
                  </a:schemeClr>
                </a:solidFill>
              </a:rPr>
              <a:t>… </a:t>
            </a:r>
          </a:p>
          <a:p>
            <a:pPr marL="0" indent="0" algn="ctr">
              <a:buNone/>
            </a:pPr>
            <a:r>
              <a:rPr lang="en-CA" b="1" i="1" dirty="0" smtClean="0">
                <a:solidFill>
                  <a:schemeClr val="accent4">
                    <a:lumMod val="75000"/>
                  </a:schemeClr>
                </a:solidFill>
              </a:rPr>
              <a:t>Nous </a:t>
            </a:r>
            <a:r>
              <a:rPr lang="en-CA" b="1" i="1" dirty="0" err="1" smtClean="0">
                <a:solidFill>
                  <a:schemeClr val="accent4">
                    <a:lumMod val="75000"/>
                  </a:schemeClr>
                </a:solidFill>
              </a:rPr>
              <a:t>espérons</a:t>
            </a:r>
            <a:r>
              <a:rPr lang="en-CA" b="1" i="1" dirty="0" smtClean="0">
                <a:solidFill>
                  <a:schemeClr val="accent4">
                    <a:lumMod val="75000"/>
                  </a:schemeClr>
                </a:solidFill>
              </a:rPr>
              <a:t> que </a:t>
            </a:r>
            <a:r>
              <a:rPr lang="en-CA" b="1" i="1" dirty="0" err="1" smtClean="0">
                <a:solidFill>
                  <a:schemeClr val="accent4">
                    <a:lumMod val="75000"/>
                  </a:schemeClr>
                </a:solidFill>
              </a:rPr>
              <a:t>vous</a:t>
            </a:r>
            <a:r>
              <a:rPr lang="en-CA" b="1" i="1" dirty="0" smtClean="0">
                <a:solidFill>
                  <a:schemeClr val="accent4">
                    <a:lumMod val="75000"/>
                  </a:schemeClr>
                </a:solidFill>
              </a:rPr>
              <a:t> </a:t>
            </a:r>
            <a:r>
              <a:rPr lang="en-CA" b="1" i="1" dirty="0" err="1" smtClean="0">
                <a:solidFill>
                  <a:schemeClr val="accent4">
                    <a:lumMod val="75000"/>
                  </a:schemeClr>
                </a:solidFill>
              </a:rPr>
              <a:t>vous</a:t>
            </a:r>
            <a:r>
              <a:rPr lang="en-CA" b="1" i="1" dirty="0" smtClean="0">
                <a:solidFill>
                  <a:schemeClr val="accent4">
                    <a:lumMod val="75000"/>
                  </a:schemeClr>
                </a:solidFill>
              </a:rPr>
              <a:t> </a:t>
            </a:r>
            <a:r>
              <a:rPr lang="en-CA" b="1" i="1" dirty="0" err="1" smtClean="0">
                <a:solidFill>
                  <a:schemeClr val="accent4">
                    <a:lumMod val="75000"/>
                  </a:schemeClr>
                </a:solidFill>
              </a:rPr>
              <a:t>amuserez</a:t>
            </a:r>
            <a:r>
              <a:rPr lang="en-CA" b="1" i="1" smtClean="0">
                <a:solidFill>
                  <a:schemeClr val="accent4">
                    <a:lumMod val="75000"/>
                  </a:schemeClr>
                </a:solidFill>
              </a:rPr>
              <a:t> </a:t>
            </a:r>
          </a:p>
          <a:p>
            <a:pPr marL="0" indent="0" algn="ctr">
              <a:buNone/>
            </a:pPr>
            <a:r>
              <a:rPr lang="en-CA" b="1" i="1" smtClean="0">
                <a:solidFill>
                  <a:schemeClr val="accent4">
                    <a:lumMod val="75000"/>
                  </a:schemeClr>
                </a:solidFill>
              </a:rPr>
              <a:t>à </a:t>
            </a:r>
            <a:r>
              <a:rPr lang="en-CA" b="1" i="1" dirty="0" smtClean="0">
                <a:solidFill>
                  <a:schemeClr val="accent4">
                    <a:lumMod val="75000"/>
                  </a:schemeClr>
                </a:solidFill>
              </a:rPr>
              <a:t>developer </a:t>
            </a:r>
            <a:r>
              <a:rPr lang="en-CA" b="1" i="1" dirty="0" err="1" smtClean="0">
                <a:solidFill>
                  <a:schemeClr val="accent4">
                    <a:lumMod val="75000"/>
                  </a:schemeClr>
                </a:solidFill>
              </a:rPr>
              <a:t>une</a:t>
            </a:r>
            <a:r>
              <a:rPr lang="en-CA" b="1" i="1" dirty="0" smtClean="0">
                <a:solidFill>
                  <a:schemeClr val="accent4">
                    <a:lumMod val="75000"/>
                  </a:schemeClr>
                </a:solidFill>
              </a:rPr>
              <a:t> solution</a:t>
            </a:r>
            <a:r>
              <a:rPr lang="en-CA" dirty="0" smtClean="0"/>
              <a:t> </a:t>
            </a:r>
            <a:r>
              <a:rPr lang="en-CA" dirty="0" smtClean="0">
                <a:sym typeface="Wingdings" panose="05000000000000000000" pitchFamily="2" charset="2"/>
              </a:rPr>
              <a:t></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18</a:t>
            </a:fld>
            <a:endParaRPr lang="en-US" dirty="0"/>
          </a:p>
        </p:txBody>
      </p:sp>
    </p:spTree>
    <p:extLst>
      <p:ext uri="{BB962C8B-B14F-4D97-AF65-F5344CB8AC3E}">
        <p14:creationId xmlns:p14="http://schemas.microsoft.com/office/powerpoint/2010/main" val="2617078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882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sz="quarter" idx="12"/>
          </p:nvPr>
        </p:nvSpPr>
        <p:spPr>
          <a:xfrm>
            <a:off x="228600" y="1530773"/>
            <a:ext cx="8732520" cy="3341024"/>
          </a:xfrm>
        </p:spPr>
        <p:txBody>
          <a:bodyPr>
            <a:normAutofit fontScale="92500" lnSpcReduction="20000"/>
          </a:bodyPr>
          <a:lstStyle/>
          <a:p>
            <a:pPr marL="0" indent="0">
              <a:spcAft>
                <a:spcPts val="1200"/>
              </a:spcAft>
              <a:buNone/>
            </a:pPr>
            <a:r>
              <a:rPr lang="en-US" dirty="0" smtClean="0"/>
              <a:t>Je me </a:t>
            </a:r>
            <a:r>
              <a:rPr lang="en-US" dirty="0" err="1" smtClean="0"/>
              <a:t>nomme</a:t>
            </a:r>
            <a:r>
              <a:rPr lang="en-US" dirty="0" smtClean="0"/>
              <a:t> Jean-François Cusson, je </a:t>
            </a:r>
            <a:r>
              <a:rPr lang="en-US" dirty="0" err="1" smtClean="0"/>
              <a:t>travaille</a:t>
            </a:r>
            <a:r>
              <a:rPr lang="en-US" dirty="0" smtClean="0"/>
              <a:t> pour </a:t>
            </a:r>
            <a:r>
              <a:rPr lang="en-US" dirty="0" err="1" smtClean="0"/>
              <a:t>l’Agence</a:t>
            </a:r>
            <a:r>
              <a:rPr lang="en-US" dirty="0" smtClean="0"/>
              <a:t> </a:t>
            </a:r>
            <a:r>
              <a:rPr lang="en-US" dirty="0" err="1" smtClean="0"/>
              <a:t>Spatiale</a:t>
            </a:r>
            <a:r>
              <a:rPr lang="en-US" dirty="0" smtClean="0"/>
              <a:t> </a:t>
            </a:r>
            <a:r>
              <a:rPr lang="en-US" dirty="0" err="1" smtClean="0"/>
              <a:t>Canadienne</a:t>
            </a:r>
            <a:r>
              <a:rPr lang="en-US" dirty="0" smtClean="0"/>
              <a:t> </a:t>
            </a:r>
            <a:r>
              <a:rPr lang="en-US" dirty="0" err="1" smtClean="0"/>
              <a:t>depuis</a:t>
            </a:r>
            <a:r>
              <a:rPr lang="en-US" dirty="0" smtClean="0"/>
              <a:t> </a:t>
            </a:r>
            <a:r>
              <a:rPr lang="en-US" dirty="0" err="1" smtClean="0"/>
              <a:t>une</a:t>
            </a:r>
            <a:r>
              <a:rPr lang="en-US" dirty="0" smtClean="0"/>
              <a:t> </a:t>
            </a:r>
            <a:r>
              <a:rPr lang="en-US" dirty="0" err="1" smtClean="0"/>
              <a:t>vingtaine</a:t>
            </a:r>
            <a:r>
              <a:rPr lang="en-US" dirty="0" smtClean="0"/>
              <a:t> </a:t>
            </a:r>
            <a:r>
              <a:rPr lang="en-US" dirty="0" err="1" smtClean="0"/>
              <a:t>d’année</a:t>
            </a:r>
            <a:r>
              <a:rPr lang="en-US" dirty="0" smtClean="0"/>
              <a:t>, </a:t>
            </a:r>
            <a:r>
              <a:rPr lang="en-US" dirty="0" err="1" smtClean="0"/>
              <a:t>dont</a:t>
            </a:r>
            <a:r>
              <a:rPr lang="en-US" dirty="0" smtClean="0"/>
              <a:t> </a:t>
            </a:r>
            <a:r>
              <a:rPr lang="en-US" dirty="0" err="1" smtClean="0"/>
              <a:t>plusieures</a:t>
            </a:r>
            <a:r>
              <a:rPr lang="en-US" dirty="0" smtClean="0"/>
              <a:t> </a:t>
            </a:r>
            <a:r>
              <a:rPr lang="en-US" dirty="0" err="1" smtClean="0"/>
              <a:t>dans</a:t>
            </a:r>
            <a:r>
              <a:rPr lang="en-US" dirty="0" smtClean="0"/>
              <a:t> </a:t>
            </a:r>
            <a:r>
              <a:rPr lang="en-US" dirty="0" err="1" smtClean="0"/>
              <a:t>l’équipe</a:t>
            </a:r>
            <a:r>
              <a:rPr lang="en-US" dirty="0" smtClean="0"/>
              <a:t> </a:t>
            </a:r>
            <a:r>
              <a:rPr lang="en-US" dirty="0" err="1" smtClean="0"/>
              <a:t>Stratos</a:t>
            </a:r>
            <a:r>
              <a:rPr lang="en-US" dirty="0" smtClean="0"/>
              <a:t>. Je </a:t>
            </a:r>
            <a:r>
              <a:rPr lang="en-US" dirty="0" err="1" smtClean="0"/>
              <a:t>suis</a:t>
            </a:r>
            <a:r>
              <a:rPr lang="en-US" dirty="0" smtClean="0"/>
              <a:t> </a:t>
            </a:r>
            <a:r>
              <a:rPr lang="en-US" dirty="0" err="1" smtClean="0"/>
              <a:t>ingénieur</a:t>
            </a:r>
            <a:r>
              <a:rPr lang="en-US" dirty="0" smtClean="0"/>
              <a:t> </a:t>
            </a:r>
            <a:r>
              <a:rPr lang="en-US" dirty="0" err="1" smtClean="0"/>
              <a:t>électrique</a:t>
            </a:r>
            <a:r>
              <a:rPr lang="en-US" dirty="0" smtClean="0"/>
              <a:t>, </a:t>
            </a:r>
            <a:r>
              <a:rPr lang="en-US" dirty="0" err="1" smtClean="0"/>
              <a:t>spécialisé</a:t>
            </a:r>
            <a:r>
              <a:rPr lang="en-US" dirty="0" smtClean="0"/>
              <a:t> </a:t>
            </a:r>
            <a:r>
              <a:rPr lang="en-US" dirty="0" err="1" smtClean="0"/>
              <a:t>en</a:t>
            </a:r>
            <a:r>
              <a:rPr lang="en-US" dirty="0" smtClean="0"/>
              <a:t> </a:t>
            </a:r>
            <a:r>
              <a:rPr lang="en-US" dirty="0" err="1" smtClean="0"/>
              <a:t>logiciel</a:t>
            </a:r>
            <a:r>
              <a:rPr lang="en-US" dirty="0" smtClean="0"/>
              <a:t> et </a:t>
            </a:r>
            <a:r>
              <a:rPr lang="en-US" dirty="0" err="1" smtClean="0"/>
              <a:t>électronique</a:t>
            </a:r>
            <a:r>
              <a:rPr lang="en-US" dirty="0" smtClean="0"/>
              <a:t> </a:t>
            </a:r>
            <a:r>
              <a:rPr lang="en-US" dirty="0" err="1" smtClean="0"/>
              <a:t>numérique</a:t>
            </a:r>
            <a:r>
              <a:rPr lang="en-US" dirty="0" smtClean="0"/>
              <a:t>.</a:t>
            </a:r>
          </a:p>
          <a:p>
            <a:pPr marL="0" indent="0">
              <a:spcAft>
                <a:spcPts val="1200"/>
              </a:spcAft>
              <a:buNone/>
            </a:pPr>
            <a:r>
              <a:rPr lang="en-US" dirty="0" smtClean="0"/>
              <a:t>Je </a:t>
            </a:r>
            <a:r>
              <a:rPr lang="en-US" dirty="0" err="1" smtClean="0"/>
              <a:t>suis</a:t>
            </a:r>
            <a:r>
              <a:rPr lang="en-US" dirty="0" smtClean="0"/>
              <a:t> </a:t>
            </a:r>
            <a:r>
              <a:rPr lang="en-US" dirty="0" err="1" smtClean="0"/>
              <a:t>très</a:t>
            </a:r>
            <a:r>
              <a:rPr lang="en-US" dirty="0" smtClean="0"/>
              <a:t> </a:t>
            </a:r>
            <a:r>
              <a:rPr lang="en-US" dirty="0" err="1" smtClean="0"/>
              <a:t>heureux</a:t>
            </a:r>
            <a:r>
              <a:rPr lang="en-US" dirty="0" smtClean="0"/>
              <a:t> de </a:t>
            </a:r>
            <a:r>
              <a:rPr lang="en-US" dirty="0" err="1" smtClean="0"/>
              <a:t>vous</a:t>
            </a:r>
            <a:r>
              <a:rPr lang="en-US" dirty="0" smtClean="0"/>
              <a:t> proposer </a:t>
            </a:r>
            <a:r>
              <a:rPr lang="en-US" dirty="0" err="1" smtClean="0"/>
              <a:t>ce</a:t>
            </a:r>
            <a:r>
              <a:rPr lang="en-US" dirty="0" smtClean="0"/>
              <a:t> </a:t>
            </a:r>
            <a:r>
              <a:rPr lang="en-US" dirty="0" err="1" smtClean="0"/>
              <a:t>défi</a:t>
            </a:r>
            <a:r>
              <a:rPr lang="en-US" dirty="0" smtClean="0"/>
              <a:t>, </a:t>
            </a:r>
            <a:r>
              <a:rPr lang="en-US" dirty="0" err="1" smtClean="0"/>
              <a:t>basé</a:t>
            </a:r>
            <a:r>
              <a:rPr lang="en-US" dirty="0" smtClean="0"/>
              <a:t> sur un </a:t>
            </a:r>
            <a:r>
              <a:rPr lang="en-US" dirty="0" err="1" smtClean="0"/>
              <a:t>jeu</a:t>
            </a:r>
            <a:r>
              <a:rPr lang="en-US" dirty="0" smtClean="0"/>
              <a:t> de </a:t>
            </a:r>
            <a:r>
              <a:rPr lang="en-US" dirty="0" err="1" smtClean="0"/>
              <a:t>données</a:t>
            </a:r>
            <a:r>
              <a:rPr lang="en-US" dirty="0" smtClean="0"/>
              <a:t> </a:t>
            </a:r>
            <a:r>
              <a:rPr lang="en-US" dirty="0" err="1" smtClean="0"/>
              <a:t>généré</a:t>
            </a:r>
            <a:r>
              <a:rPr lang="en-US" dirty="0" smtClean="0"/>
              <a:t> à </a:t>
            </a:r>
            <a:r>
              <a:rPr lang="en-US" dirty="0" err="1" smtClean="0"/>
              <a:t>partir</a:t>
            </a:r>
            <a:r>
              <a:rPr lang="en-US" dirty="0" smtClean="0"/>
              <a:t> de </a:t>
            </a:r>
            <a:r>
              <a:rPr lang="en-US" dirty="0" err="1" smtClean="0"/>
              <a:t>ballons</a:t>
            </a:r>
            <a:r>
              <a:rPr lang="en-US" dirty="0" smtClean="0"/>
              <a:t> </a:t>
            </a:r>
            <a:r>
              <a:rPr lang="en-US" dirty="0" err="1" smtClean="0"/>
              <a:t>stratosphériques</a:t>
            </a:r>
            <a:r>
              <a:rPr lang="en-US" dirty="0" smtClean="0"/>
              <a:t> </a:t>
            </a:r>
            <a:r>
              <a:rPr lang="en-US" dirty="0" err="1" smtClean="0"/>
              <a:t>lors</a:t>
            </a:r>
            <a:r>
              <a:rPr lang="en-US" dirty="0" smtClean="0"/>
              <a:t> de </a:t>
            </a:r>
            <a:r>
              <a:rPr lang="en-US" dirty="0" err="1" smtClean="0"/>
              <a:t>nos</a:t>
            </a:r>
            <a:r>
              <a:rPr lang="en-US" dirty="0" smtClean="0"/>
              <a:t> </a:t>
            </a:r>
            <a:r>
              <a:rPr lang="en-US" dirty="0" err="1" smtClean="0"/>
              <a:t>campagnes</a:t>
            </a:r>
            <a:r>
              <a:rPr lang="en-US" dirty="0" smtClean="0"/>
              <a:t> de </a:t>
            </a:r>
            <a:r>
              <a:rPr lang="en-US" dirty="0" err="1" smtClean="0"/>
              <a:t>vols</a:t>
            </a:r>
            <a:r>
              <a:rPr lang="en-US" dirty="0" smtClean="0"/>
              <a:t> </a:t>
            </a:r>
            <a:r>
              <a:rPr lang="en-US" dirty="0" err="1" smtClean="0"/>
              <a:t>Stratos</a:t>
            </a:r>
            <a:r>
              <a:rPr lang="en-US" dirty="0" smtClean="0"/>
              <a:t>, </a:t>
            </a:r>
            <a:r>
              <a:rPr lang="en-US" dirty="0" err="1" smtClean="0"/>
              <a:t>en</a:t>
            </a:r>
            <a:r>
              <a:rPr lang="en-US" dirty="0" smtClean="0"/>
              <a:t> </a:t>
            </a:r>
            <a:r>
              <a:rPr lang="en-US" dirty="0" err="1" smtClean="0"/>
              <a:t>utilisant</a:t>
            </a:r>
            <a:r>
              <a:rPr lang="en-US" dirty="0" smtClean="0"/>
              <a:t> le </a:t>
            </a:r>
            <a:r>
              <a:rPr lang="en-US" dirty="0" err="1" smtClean="0"/>
              <a:t>système</a:t>
            </a:r>
            <a:r>
              <a:rPr lang="en-US" dirty="0" smtClean="0"/>
              <a:t> PRISM.</a:t>
            </a:r>
          </a:p>
        </p:txBody>
      </p:sp>
      <p:sp>
        <p:nvSpPr>
          <p:cNvPr id="4" name="Footer Placeholder 3"/>
          <p:cNvSpPr>
            <a:spLocks noGrp="1"/>
          </p:cNvSpPr>
          <p:nvPr>
            <p:ph type="ftr" sz="quarter" idx="10"/>
          </p:nvPr>
        </p:nvSpPr>
        <p:spPr/>
        <p:txBody>
          <a:bodyPr/>
          <a:lstStyle/>
          <a:p>
            <a:r>
              <a:rPr lang="en-US" dirty="0" smtClean="0"/>
              <a:t>Space App Challenge 2019 – CSA </a:t>
            </a:r>
            <a:r>
              <a:rPr lang="en-US" dirty="0" err="1" smtClean="0"/>
              <a:t>Stratos</a:t>
            </a:r>
            <a:r>
              <a:rPr lang="en-US" dirty="0" smtClean="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2</a:t>
            </a:fld>
            <a:endParaRPr lang="en-US" dirty="0"/>
          </a:p>
        </p:txBody>
      </p:sp>
    </p:spTree>
    <p:extLst>
      <p:ext uri="{BB962C8B-B14F-4D97-AF65-F5344CB8AC3E}">
        <p14:creationId xmlns:p14="http://schemas.microsoft.com/office/powerpoint/2010/main" val="1237597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 </a:t>
            </a:r>
            <a:r>
              <a:rPr lang="en-US" dirty="0" err="1" smtClean="0"/>
              <a:t>Défi</a:t>
            </a:r>
            <a:endParaRPr lang="en-CA" dirty="0"/>
          </a:p>
        </p:txBody>
      </p:sp>
      <p:sp>
        <p:nvSpPr>
          <p:cNvPr id="3" name="Content Placeholder 2"/>
          <p:cNvSpPr>
            <a:spLocks noGrp="1"/>
          </p:cNvSpPr>
          <p:nvPr>
            <p:ph sz="quarter" idx="12"/>
          </p:nvPr>
        </p:nvSpPr>
        <p:spPr>
          <a:xfrm>
            <a:off x="228600" y="1460353"/>
            <a:ext cx="8732520" cy="3341024"/>
          </a:xfrm>
        </p:spPr>
        <p:txBody>
          <a:bodyPr>
            <a:noAutofit/>
          </a:bodyPr>
          <a:lstStyle/>
          <a:p>
            <a:pPr marL="0" indent="0">
              <a:spcAft>
                <a:spcPts val="1200"/>
              </a:spcAft>
              <a:buNone/>
            </a:pPr>
            <a:r>
              <a:rPr lang="en-CA" sz="1800" dirty="0" smtClean="0"/>
              <a:t>Nous </a:t>
            </a:r>
            <a:r>
              <a:rPr lang="en-CA" sz="1800" dirty="0" err="1" smtClean="0"/>
              <a:t>aimerions</a:t>
            </a:r>
            <a:r>
              <a:rPr lang="en-CA" sz="1800" dirty="0" smtClean="0"/>
              <a:t> </a:t>
            </a:r>
            <a:r>
              <a:rPr lang="en-CA" sz="1800" dirty="0" smtClean="0"/>
              <a:t>que </a:t>
            </a:r>
            <a:r>
              <a:rPr lang="en-CA" sz="1800" dirty="0" err="1" smtClean="0"/>
              <a:t>vous</a:t>
            </a:r>
            <a:r>
              <a:rPr lang="en-CA" sz="1800" dirty="0" smtClean="0"/>
              <a:t> nous </a:t>
            </a:r>
            <a:r>
              <a:rPr lang="en-CA" sz="1800" dirty="0" err="1" smtClean="0"/>
              <a:t>proposiez</a:t>
            </a:r>
            <a:r>
              <a:rPr lang="en-CA" sz="1800" dirty="0" smtClean="0"/>
              <a:t> </a:t>
            </a:r>
            <a:r>
              <a:rPr lang="en-CA" sz="1800" dirty="0" err="1" smtClean="0"/>
              <a:t>une</a:t>
            </a:r>
            <a:r>
              <a:rPr lang="en-CA" sz="1800" dirty="0" smtClean="0"/>
              <a:t> </a:t>
            </a:r>
            <a:r>
              <a:rPr lang="en-CA" sz="1800" dirty="0" err="1" smtClean="0"/>
              <a:t>façon</a:t>
            </a:r>
            <a:r>
              <a:rPr lang="en-CA" sz="1800" dirty="0" smtClean="0"/>
              <a:t> </a:t>
            </a:r>
            <a:r>
              <a:rPr lang="en-CA" sz="1800" dirty="0" err="1" smtClean="0"/>
              <a:t>d’afficher</a:t>
            </a:r>
            <a:r>
              <a:rPr lang="en-CA" sz="1800" dirty="0" smtClean="0"/>
              <a:t> </a:t>
            </a:r>
            <a:r>
              <a:rPr lang="en-CA" sz="1800" dirty="0" err="1" smtClean="0"/>
              <a:t>conjointement</a:t>
            </a:r>
            <a:r>
              <a:rPr lang="en-CA" sz="1800" dirty="0" smtClean="0"/>
              <a:t> les images et </a:t>
            </a:r>
            <a:r>
              <a:rPr lang="en-CA" sz="1800" dirty="0" err="1" smtClean="0"/>
              <a:t>données</a:t>
            </a:r>
            <a:r>
              <a:rPr lang="en-CA" sz="1800" dirty="0" smtClean="0"/>
              <a:t> de </a:t>
            </a:r>
            <a:r>
              <a:rPr lang="en-CA" sz="1800" dirty="0" err="1" smtClean="0"/>
              <a:t>nos</a:t>
            </a:r>
            <a:r>
              <a:rPr lang="en-CA" sz="1800" dirty="0" smtClean="0"/>
              <a:t> </a:t>
            </a:r>
            <a:r>
              <a:rPr lang="en-CA" sz="1800" dirty="0" err="1" smtClean="0"/>
              <a:t>ballons</a:t>
            </a:r>
            <a:r>
              <a:rPr lang="en-CA" sz="1800" dirty="0" smtClean="0"/>
              <a:t> sur </a:t>
            </a:r>
            <a:r>
              <a:rPr lang="en-CA" sz="1800" dirty="0" err="1" smtClean="0"/>
              <a:t>une</a:t>
            </a:r>
            <a:r>
              <a:rPr lang="en-CA" sz="1800" dirty="0" smtClean="0"/>
              <a:t> page web de type “tableau de </a:t>
            </a:r>
            <a:r>
              <a:rPr lang="en-CA" sz="1800" dirty="0" err="1" smtClean="0"/>
              <a:t>bord</a:t>
            </a:r>
            <a:r>
              <a:rPr lang="en-CA" sz="1800" dirty="0" smtClean="0"/>
              <a:t>”, de </a:t>
            </a:r>
            <a:r>
              <a:rPr lang="en-CA" sz="1800" dirty="0" err="1" smtClean="0"/>
              <a:t>telle</a:t>
            </a:r>
            <a:r>
              <a:rPr lang="en-CA" sz="1800" dirty="0" smtClean="0"/>
              <a:t> </a:t>
            </a:r>
            <a:r>
              <a:rPr lang="en-CA" sz="1800" dirty="0" err="1" smtClean="0"/>
              <a:t>sorte</a:t>
            </a:r>
            <a:r>
              <a:rPr lang="en-CA" sz="1800" dirty="0" smtClean="0"/>
              <a:t> que les </a:t>
            </a:r>
            <a:r>
              <a:rPr lang="en-CA" sz="1800" dirty="0" err="1" smtClean="0"/>
              <a:t>opérateurs</a:t>
            </a:r>
            <a:r>
              <a:rPr lang="en-CA" sz="1800" dirty="0" smtClean="0"/>
              <a:t>, </a:t>
            </a:r>
            <a:r>
              <a:rPr lang="en-CA" sz="1800" dirty="0" err="1" smtClean="0"/>
              <a:t>scientifiques</a:t>
            </a:r>
            <a:r>
              <a:rPr lang="en-CA" sz="1800" dirty="0" smtClean="0"/>
              <a:t> et le grand public </a:t>
            </a:r>
            <a:r>
              <a:rPr lang="en-CA" sz="1800" dirty="0" err="1" smtClean="0"/>
              <a:t>puisseent</a:t>
            </a:r>
            <a:r>
              <a:rPr lang="en-CA" sz="1800" dirty="0" smtClean="0"/>
              <a:t> </a:t>
            </a:r>
            <a:r>
              <a:rPr lang="en-CA" sz="1800" dirty="0" err="1" smtClean="0"/>
              <a:t>suivre</a:t>
            </a:r>
            <a:r>
              <a:rPr lang="en-CA" sz="1800" dirty="0" smtClean="0"/>
              <a:t> les vols. </a:t>
            </a:r>
            <a:r>
              <a:rPr lang="en-CA" sz="1800" dirty="0" err="1" smtClean="0"/>
              <a:t>L’affichage</a:t>
            </a:r>
            <a:r>
              <a:rPr lang="en-CA" sz="1800" dirty="0" smtClean="0"/>
              <a:t> </a:t>
            </a:r>
            <a:r>
              <a:rPr lang="en-CA" sz="1800" dirty="0" err="1" smtClean="0"/>
              <a:t>devra</a:t>
            </a:r>
            <a:r>
              <a:rPr lang="en-CA" sz="1800" dirty="0" smtClean="0"/>
              <a:t> </a:t>
            </a:r>
            <a:r>
              <a:rPr lang="en-CA" sz="1800" dirty="0" err="1" smtClean="0"/>
              <a:t>être</a:t>
            </a:r>
            <a:r>
              <a:rPr lang="en-CA" sz="1800" dirty="0" smtClean="0"/>
              <a:t>…</a:t>
            </a:r>
          </a:p>
          <a:p>
            <a:pPr algn="ctr">
              <a:spcAft>
                <a:spcPts val="1200"/>
              </a:spcAft>
            </a:pPr>
            <a:r>
              <a:rPr lang="en-CA" sz="1800" dirty="0" smtClean="0"/>
              <a:t>UTILE</a:t>
            </a:r>
          </a:p>
          <a:p>
            <a:pPr algn="ctr">
              <a:spcAft>
                <a:spcPts val="1200"/>
              </a:spcAft>
            </a:pPr>
            <a:r>
              <a:rPr lang="en-CA" sz="1800" dirty="0" smtClean="0"/>
              <a:t>ESTÉTIQUE/CAPTIVANT</a:t>
            </a:r>
          </a:p>
          <a:p>
            <a:pPr algn="ctr">
              <a:spcAft>
                <a:spcPts val="1200"/>
              </a:spcAft>
            </a:pPr>
            <a:r>
              <a:rPr lang="en-CA" sz="1800" dirty="0" smtClean="0"/>
              <a:t>DIDACTIF/INFORMATIF</a:t>
            </a:r>
            <a:endParaRPr lang="en-CA" sz="1800" dirty="0" smtClean="0"/>
          </a:p>
          <a:p>
            <a:pPr marL="0" indent="0">
              <a:spcAft>
                <a:spcPts val="1200"/>
              </a:spcAft>
              <a:buNone/>
            </a:pPr>
            <a:r>
              <a:rPr lang="en-CA" sz="1800" dirty="0" smtClean="0"/>
              <a:t>Nous visons à </a:t>
            </a:r>
            <a:r>
              <a:rPr lang="en-CA" sz="1800" dirty="0" smtClean="0"/>
              <a:t>faire </a:t>
            </a:r>
            <a:r>
              <a:rPr lang="en-CA" sz="1800" dirty="0" err="1" smtClean="0"/>
              <a:t>briller</a:t>
            </a:r>
            <a:r>
              <a:rPr lang="en-CA" sz="1800" dirty="0" smtClean="0"/>
              <a:t> </a:t>
            </a:r>
            <a:r>
              <a:rPr lang="en-CA" sz="1800" dirty="0" err="1" smtClean="0"/>
              <a:t>votre</a:t>
            </a:r>
            <a:r>
              <a:rPr lang="en-CA" sz="1800" dirty="0" smtClean="0"/>
              <a:t> expertise </a:t>
            </a:r>
            <a:r>
              <a:rPr lang="en-CA" sz="1800" dirty="0" smtClean="0"/>
              <a:t>technique </a:t>
            </a:r>
            <a:r>
              <a:rPr lang="en-CA" sz="1800" dirty="0" err="1" smtClean="0"/>
              <a:t>mais</a:t>
            </a:r>
            <a:r>
              <a:rPr lang="en-CA" sz="1800" dirty="0" smtClean="0"/>
              <a:t> </a:t>
            </a:r>
            <a:r>
              <a:rPr lang="en-CA" sz="1800" dirty="0" err="1" smtClean="0"/>
              <a:t>aussi</a:t>
            </a:r>
            <a:r>
              <a:rPr lang="en-CA" sz="1800" dirty="0" smtClean="0"/>
              <a:t> </a:t>
            </a:r>
            <a:r>
              <a:rPr lang="en-CA" sz="1800" dirty="0" err="1" smtClean="0"/>
              <a:t>vos</a:t>
            </a:r>
            <a:r>
              <a:rPr lang="en-CA" sz="1800" dirty="0" smtClean="0"/>
              <a:t> </a:t>
            </a:r>
            <a:r>
              <a:rPr lang="en-CA" sz="1800" dirty="0" err="1" smtClean="0"/>
              <a:t>compétences</a:t>
            </a:r>
            <a:r>
              <a:rPr lang="en-CA" sz="1800" dirty="0" smtClean="0"/>
              <a:t>, imagination</a:t>
            </a:r>
            <a:r>
              <a:rPr lang="en-CA" sz="1800" dirty="0" smtClean="0"/>
              <a:t>, talent </a:t>
            </a:r>
            <a:r>
              <a:rPr lang="en-CA" sz="1800" dirty="0" err="1" smtClean="0"/>
              <a:t>artistique</a:t>
            </a:r>
            <a:r>
              <a:rPr lang="en-CA" sz="1800" dirty="0" smtClean="0"/>
              <a:t> </a:t>
            </a:r>
            <a:r>
              <a:rPr lang="en-CA" sz="1800" dirty="0" smtClean="0"/>
              <a:t>sur le plan de </a:t>
            </a:r>
            <a:r>
              <a:rPr lang="en-CA" sz="1800" dirty="0" smtClean="0"/>
              <a:t>la </a:t>
            </a:r>
            <a:r>
              <a:rPr lang="en-CA" sz="1800" dirty="0" err="1" smtClean="0"/>
              <a:t>création</a:t>
            </a:r>
            <a:r>
              <a:rPr lang="en-CA" sz="1800" dirty="0" smtClean="0"/>
              <a:t> </a:t>
            </a:r>
            <a:r>
              <a:rPr lang="en-CA" sz="1800" dirty="0" err="1" smtClean="0"/>
              <a:t>d’une</a:t>
            </a:r>
            <a:r>
              <a:rPr lang="en-CA" sz="1800" dirty="0" smtClean="0"/>
              <a:t> interface </a:t>
            </a:r>
            <a:r>
              <a:rPr lang="en-CA" sz="1800" dirty="0" smtClean="0"/>
              <a:t>web!</a:t>
            </a:r>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3</a:t>
            </a:fld>
            <a:endParaRPr lang="en-US" dirty="0"/>
          </a:p>
        </p:txBody>
      </p:sp>
    </p:spTree>
    <p:extLst>
      <p:ext uri="{BB962C8B-B14F-4D97-AF65-F5344CB8AC3E}">
        <p14:creationId xmlns:p14="http://schemas.microsoft.com/office/powerpoint/2010/main" val="286298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Ballons</a:t>
            </a:r>
            <a:r>
              <a:rPr lang="en-US" dirty="0" smtClean="0"/>
              <a:t> et </a:t>
            </a:r>
            <a:r>
              <a:rPr lang="en-US" dirty="0" err="1" smtClean="0"/>
              <a:t>Système</a:t>
            </a:r>
            <a:r>
              <a:rPr lang="en-US" dirty="0" smtClean="0"/>
              <a:t> CSA PRISM</a:t>
            </a:r>
            <a:endParaRPr lang="en-CA" dirty="0"/>
          </a:p>
        </p:txBody>
      </p:sp>
      <p:sp>
        <p:nvSpPr>
          <p:cNvPr id="3" name="Content Placeholder 2"/>
          <p:cNvSpPr>
            <a:spLocks noGrp="1"/>
          </p:cNvSpPr>
          <p:nvPr>
            <p:ph sz="quarter" idx="12"/>
          </p:nvPr>
        </p:nvSpPr>
        <p:spPr>
          <a:xfrm>
            <a:off x="228599" y="1438273"/>
            <a:ext cx="7763933" cy="3433524"/>
          </a:xfrm>
        </p:spPr>
        <p:txBody>
          <a:bodyPr>
            <a:normAutofit fontScale="70000" lnSpcReduction="20000"/>
          </a:bodyPr>
          <a:lstStyle/>
          <a:p>
            <a:pPr marL="0" indent="0">
              <a:spcAft>
                <a:spcPts val="1200"/>
              </a:spcAft>
              <a:buNone/>
            </a:pPr>
            <a:r>
              <a:rPr lang="en-CA" dirty="0" smtClean="0"/>
              <a:t>Les </a:t>
            </a:r>
            <a:r>
              <a:rPr lang="en-CA" dirty="0" err="1" smtClean="0"/>
              <a:t>ballons</a:t>
            </a:r>
            <a:r>
              <a:rPr lang="en-CA" dirty="0" smtClean="0"/>
              <a:t> </a:t>
            </a:r>
            <a:r>
              <a:rPr lang="en-CA" dirty="0" err="1" smtClean="0"/>
              <a:t>stratosphériques</a:t>
            </a:r>
            <a:r>
              <a:rPr lang="en-CA" dirty="0" smtClean="0"/>
              <a:t> </a:t>
            </a:r>
            <a:r>
              <a:rPr lang="en-CA" dirty="0" err="1" smtClean="0"/>
              <a:t>sont</a:t>
            </a:r>
            <a:r>
              <a:rPr lang="en-CA" dirty="0" smtClean="0"/>
              <a:t> </a:t>
            </a:r>
            <a:r>
              <a:rPr lang="en-CA" dirty="0" err="1" smtClean="0"/>
              <a:t>utilisés</a:t>
            </a:r>
            <a:r>
              <a:rPr lang="en-CA" dirty="0" smtClean="0"/>
              <a:t> pour </a:t>
            </a:r>
            <a:r>
              <a:rPr lang="en-CA" dirty="0" err="1" smtClean="0"/>
              <a:t>amener</a:t>
            </a:r>
            <a:r>
              <a:rPr lang="en-CA" dirty="0" smtClean="0"/>
              <a:t> des charges </a:t>
            </a:r>
            <a:r>
              <a:rPr lang="en-CA" dirty="0" err="1" smtClean="0"/>
              <a:t>utiles</a:t>
            </a:r>
            <a:r>
              <a:rPr lang="en-CA" dirty="0" smtClean="0"/>
              <a:t> </a:t>
            </a:r>
            <a:r>
              <a:rPr lang="en-CA" dirty="0" err="1" smtClean="0"/>
              <a:t>dans</a:t>
            </a:r>
            <a:r>
              <a:rPr lang="en-CA" dirty="0" smtClean="0"/>
              <a:t> les </a:t>
            </a:r>
            <a:r>
              <a:rPr lang="en-CA" dirty="0" err="1" smtClean="0"/>
              <a:t>hautes</a:t>
            </a:r>
            <a:r>
              <a:rPr lang="en-CA" dirty="0" smtClean="0"/>
              <a:t> couches de </a:t>
            </a:r>
            <a:r>
              <a:rPr lang="en-CA" dirty="0" err="1" smtClean="0"/>
              <a:t>l’atmosphere</a:t>
            </a:r>
            <a:r>
              <a:rPr lang="en-CA" dirty="0" smtClean="0"/>
              <a:t>, pour des </a:t>
            </a:r>
            <a:r>
              <a:rPr lang="en-CA" dirty="0" err="1" smtClean="0"/>
              <a:t>recherches</a:t>
            </a:r>
            <a:r>
              <a:rPr lang="en-CA" dirty="0" smtClean="0"/>
              <a:t> </a:t>
            </a:r>
            <a:r>
              <a:rPr lang="en-CA" dirty="0" err="1" smtClean="0"/>
              <a:t>scientifiques</a:t>
            </a:r>
            <a:r>
              <a:rPr lang="en-CA" dirty="0" smtClean="0"/>
              <a:t> et </a:t>
            </a:r>
            <a:r>
              <a:rPr lang="en-CA" dirty="0" err="1" smtClean="0"/>
              <a:t>démonstrations</a:t>
            </a:r>
            <a:r>
              <a:rPr lang="en-CA" dirty="0" smtClean="0"/>
              <a:t> techniques.</a:t>
            </a:r>
          </a:p>
          <a:p>
            <a:pPr marL="0" indent="0">
              <a:spcAft>
                <a:spcPts val="1200"/>
              </a:spcAft>
              <a:buNone/>
            </a:pPr>
            <a:r>
              <a:rPr lang="en-CA" dirty="0" smtClean="0"/>
              <a:t>La </a:t>
            </a:r>
            <a:r>
              <a:rPr lang="en-CA" dirty="0" err="1" smtClean="0"/>
              <a:t>majorité</a:t>
            </a:r>
            <a:r>
              <a:rPr lang="en-CA" dirty="0" smtClean="0"/>
              <a:t> des charges </a:t>
            </a:r>
            <a:r>
              <a:rPr lang="en-CA" dirty="0" err="1" smtClean="0"/>
              <a:t>utiles</a:t>
            </a:r>
            <a:r>
              <a:rPr lang="en-CA" dirty="0" smtClean="0"/>
              <a:t> </a:t>
            </a:r>
            <a:r>
              <a:rPr lang="en-CA" dirty="0" err="1" smtClean="0"/>
              <a:t>requièrent</a:t>
            </a:r>
            <a:r>
              <a:rPr lang="en-CA" dirty="0" smtClean="0"/>
              <a:t> de la </a:t>
            </a:r>
            <a:r>
              <a:rPr lang="en-CA" dirty="0" err="1" smtClean="0"/>
              <a:t>gestion</a:t>
            </a:r>
            <a:r>
              <a:rPr lang="en-CA" dirty="0" smtClean="0"/>
              <a:t> de </a:t>
            </a:r>
            <a:r>
              <a:rPr lang="en-CA" dirty="0" err="1" smtClean="0"/>
              <a:t>données</a:t>
            </a:r>
            <a:r>
              <a:rPr lang="en-CA" dirty="0" smtClean="0"/>
              <a:t> (c-a-d </a:t>
            </a:r>
            <a:r>
              <a:rPr lang="en-CA" dirty="0" err="1" smtClean="0"/>
              <a:t>télémétrie</a:t>
            </a:r>
            <a:r>
              <a:rPr lang="en-CA" dirty="0" smtClean="0"/>
              <a:t>, </a:t>
            </a:r>
            <a:r>
              <a:rPr lang="en-CA" dirty="0" err="1" smtClean="0"/>
              <a:t>télécommandes</a:t>
            </a:r>
            <a:r>
              <a:rPr lang="en-CA" dirty="0" smtClean="0"/>
              <a:t>, synchronization </a:t>
            </a:r>
            <a:r>
              <a:rPr lang="en-CA" dirty="0" err="1" smtClean="0"/>
              <a:t>d’horloges</a:t>
            </a:r>
            <a:r>
              <a:rPr lang="en-CA" dirty="0" smtClean="0"/>
              <a:t>, </a:t>
            </a:r>
            <a:r>
              <a:rPr lang="en-CA" dirty="0" err="1" smtClean="0"/>
              <a:t>marquage</a:t>
            </a:r>
            <a:r>
              <a:rPr lang="en-CA" dirty="0" smtClean="0"/>
              <a:t> de temps, localisation, </a:t>
            </a:r>
            <a:r>
              <a:rPr lang="en-CA" dirty="0" err="1" smtClean="0"/>
              <a:t>stabilité</a:t>
            </a:r>
            <a:r>
              <a:rPr lang="en-CA" dirty="0" smtClean="0"/>
              <a:t> et </a:t>
            </a:r>
            <a:r>
              <a:rPr lang="en-CA" dirty="0" err="1" smtClean="0"/>
              <a:t>environnement</a:t>
            </a:r>
            <a:r>
              <a:rPr lang="en-CA" dirty="0" smtClean="0"/>
              <a:t>, storage…) pour </a:t>
            </a:r>
            <a:r>
              <a:rPr lang="en-CA" dirty="0" err="1" smtClean="0"/>
              <a:t>accomplir</a:t>
            </a:r>
            <a:r>
              <a:rPr lang="en-CA" dirty="0" smtClean="0"/>
              <a:t> </a:t>
            </a:r>
            <a:r>
              <a:rPr lang="en-CA" dirty="0" err="1" smtClean="0"/>
              <a:t>leur</a:t>
            </a:r>
            <a:r>
              <a:rPr lang="en-CA" dirty="0" smtClean="0"/>
              <a:t> mission.</a:t>
            </a:r>
          </a:p>
          <a:p>
            <a:pPr marL="0" indent="0">
              <a:spcAft>
                <a:spcPts val="1200"/>
              </a:spcAft>
              <a:buNone/>
            </a:pPr>
            <a:r>
              <a:rPr lang="en-CA" dirty="0" smtClean="0"/>
              <a:t>Le </a:t>
            </a:r>
            <a:r>
              <a:rPr lang="en-CA" dirty="0" err="1" smtClean="0"/>
              <a:t>système</a:t>
            </a:r>
            <a:r>
              <a:rPr lang="en-CA" dirty="0" smtClean="0"/>
              <a:t> CSA </a:t>
            </a:r>
            <a:r>
              <a:rPr lang="en-CA" dirty="0" err="1" smtClean="0"/>
              <a:t>Stratos</a:t>
            </a:r>
            <a:r>
              <a:rPr lang="en-CA" dirty="0" smtClean="0"/>
              <a:t> PRISM </a:t>
            </a:r>
            <a:r>
              <a:rPr lang="en-CA" dirty="0" err="1" smtClean="0"/>
              <a:t>fournit</a:t>
            </a:r>
            <a:r>
              <a:rPr lang="en-CA" dirty="0" smtClean="0"/>
              <a:t> </a:t>
            </a:r>
            <a:r>
              <a:rPr lang="en-CA" dirty="0" err="1" smtClean="0"/>
              <a:t>ces</a:t>
            </a:r>
            <a:r>
              <a:rPr lang="en-CA" dirty="0" smtClean="0"/>
              <a:t> services, </a:t>
            </a:r>
            <a:r>
              <a:rPr lang="en-CA" dirty="0" err="1" smtClean="0"/>
              <a:t>offerts</a:t>
            </a:r>
            <a:r>
              <a:rPr lang="en-CA" dirty="0" smtClean="0"/>
              <a:t> aux </a:t>
            </a:r>
            <a:r>
              <a:rPr lang="en-CA" dirty="0" err="1" smtClean="0"/>
              <a:t>équipes</a:t>
            </a:r>
            <a:r>
              <a:rPr lang="en-CA" dirty="0" smtClean="0"/>
              <a:t> qui font </a:t>
            </a:r>
            <a:r>
              <a:rPr lang="en-CA" dirty="0" err="1" smtClean="0"/>
              <a:t>voler</a:t>
            </a:r>
            <a:r>
              <a:rPr lang="en-CA" dirty="0" smtClean="0"/>
              <a:t> des charges </a:t>
            </a:r>
            <a:r>
              <a:rPr lang="en-CA" dirty="0" err="1" smtClean="0"/>
              <a:t>utiles</a:t>
            </a:r>
            <a:r>
              <a:rPr lang="en-CA" dirty="0" smtClean="0"/>
              <a:t> à </a:t>
            </a:r>
            <a:r>
              <a:rPr lang="en-CA" dirty="0" err="1" smtClean="0"/>
              <a:t>bord</a:t>
            </a:r>
            <a:r>
              <a:rPr lang="en-CA" dirty="0" smtClean="0"/>
              <a:t> de </a:t>
            </a:r>
            <a:r>
              <a:rPr lang="en-CA" dirty="0" err="1" smtClean="0"/>
              <a:t>nos</a:t>
            </a:r>
            <a:r>
              <a:rPr lang="en-CA" dirty="0" smtClean="0"/>
              <a:t> </a:t>
            </a:r>
            <a:r>
              <a:rPr lang="en-CA" dirty="0" err="1" smtClean="0"/>
              <a:t>ballons</a:t>
            </a:r>
            <a:r>
              <a:rPr lang="en-CA" dirty="0" smtClean="0"/>
              <a:t>.</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7918025" y="1480901"/>
            <a:ext cx="872848" cy="3299928"/>
          </a:xfrm>
          <a:prstGeom prst="rect">
            <a:avLst/>
          </a:prstGeom>
        </p:spPr>
      </p:pic>
    </p:spTree>
    <p:extLst>
      <p:ext uri="{BB962C8B-B14F-4D97-AF65-F5344CB8AC3E}">
        <p14:creationId xmlns:p14="http://schemas.microsoft.com/office/powerpoint/2010/main" val="43380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br>
              <a:rPr lang="en-US" dirty="0" smtClean="0"/>
            </a:br>
            <a:r>
              <a:rPr lang="en-US" dirty="0" err="1" smtClean="0"/>
              <a:t>Enveloppe</a:t>
            </a:r>
            <a:r>
              <a:rPr lang="en-US" dirty="0" smtClean="0"/>
              <a:t> &amp; </a:t>
            </a:r>
            <a:r>
              <a:rPr lang="en-US" dirty="0" err="1" smtClean="0"/>
              <a:t>Chaine</a:t>
            </a:r>
            <a:r>
              <a:rPr lang="en-US" dirty="0" smtClean="0"/>
              <a:t> de Vol</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5</a:t>
            </a:fld>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994" y="1380767"/>
            <a:ext cx="3121086" cy="336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17" y="1380767"/>
            <a:ext cx="3155886" cy="35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 Arrow 5"/>
          <p:cNvSpPr/>
          <p:nvPr/>
        </p:nvSpPr>
        <p:spPr>
          <a:xfrm rot="10800000">
            <a:off x="5463610" y="3476205"/>
            <a:ext cx="2095430" cy="1302089"/>
          </a:xfrm>
          <a:prstGeom prst="bentArrow">
            <a:avLst>
              <a:gd name="adj1" fmla="val 9512"/>
              <a:gd name="adj2" fmla="val 143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TextBox 9"/>
          <p:cNvSpPr txBox="1"/>
          <p:nvPr/>
        </p:nvSpPr>
        <p:spPr>
          <a:xfrm>
            <a:off x="6227880" y="2666502"/>
            <a:ext cx="2385729" cy="923330"/>
          </a:xfrm>
          <a:prstGeom prst="rect">
            <a:avLst/>
          </a:prstGeom>
          <a:noFill/>
        </p:spPr>
        <p:txBody>
          <a:bodyPr wrap="square" rtlCol="0">
            <a:spAutoFit/>
          </a:bodyPr>
          <a:lstStyle/>
          <a:p>
            <a:r>
              <a:rPr lang="en-CA" dirty="0" smtClean="0"/>
              <a:t>PRISM &amp; charges </a:t>
            </a:r>
            <a:r>
              <a:rPr lang="en-CA" dirty="0" err="1" smtClean="0"/>
              <a:t>utiles</a:t>
            </a:r>
            <a:r>
              <a:rPr lang="en-CA" dirty="0" smtClean="0"/>
              <a:t> </a:t>
            </a:r>
            <a:r>
              <a:rPr lang="en-CA" dirty="0" err="1" smtClean="0"/>
              <a:t>scientifiques</a:t>
            </a:r>
            <a:r>
              <a:rPr lang="en-CA" dirty="0" smtClean="0"/>
              <a:t> </a:t>
            </a:r>
            <a:r>
              <a:rPr lang="en-CA" dirty="0" err="1" smtClean="0"/>
              <a:t>ici</a:t>
            </a:r>
            <a:endParaRPr lang="en-CA" dirty="0"/>
          </a:p>
        </p:txBody>
      </p:sp>
    </p:spTree>
    <p:extLst>
      <p:ext uri="{BB962C8B-B14F-4D97-AF65-F5344CB8AC3E}">
        <p14:creationId xmlns:p14="http://schemas.microsoft.com/office/powerpoint/2010/main" val="9350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6</a:t>
            </a:fld>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 name="Picture 1"/>
          <p:cNvPicPr>
            <a:picLocks noChangeAspect="1"/>
          </p:cNvPicPr>
          <p:nvPr/>
        </p:nvPicPr>
        <p:blipFill>
          <a:blip r:embed="rId2"/>
          <a:stretch>
            <a:fillRect/>
          </a:stretch>
        </p:blipFill>
        <p:spPr>
          <a:xfrm>
            <a:off x="6468400" y="1402080"/>
            <a:ext cx="2165320" cy="3496963"/>
          </a:xfrm>
          <a:prstGeom prst="rect">
            <a:avLst/>
          </a:prstGeom>
        </p:spPr>
      </p:pic>
      <p:pic>
        <p:nvPicPr>
          <p:cNvPr id="8" name="Picture 7"/>
          <p:cNvPicPr>
            <a:picLocks noChangeAspect="1"/>
          </p:cNvPicPr>
          <p:nvPr/>
        </p:nvPicPr>
        <p:blipFill>
          <a:blip r:embed="rId3"/>
          <a:stretch>
            <a:fillRect/>
          </a:stretch>
        </p:blipFill>
        <p:spPr>
          <a:xfrm>
            <a:off x="3217401" y="1508219"/>
            <a:ext cx="2297308" cy="2942833"/>
          </a:xfrm>
          <a:prstGeom prst="rect">
            <a:avLst/>
          </a:prstGeom>
        </p:spPr>
      </p:pic>
      <p:pic>
        <p:nvPicPr>
          <p:cNvPr id="9" name="Picture 8"/>
          <p:cNvPicPr>
            <a:picLocks noChangeAspect="1"/>
          </p:cNvPicPr>
          <p:nvPr/>
        </p:nvPicPr>
        <p:blipFill>
          <a:blip r:embed="rId4"/>
          <a:stretch>
            <a:fillRect/>
          </a:stretch>
        </p:blipFill>
        <p:spPr>
          <a:xfrm>
            <a:off x="352779" y="3591723"/>
            <a:ext cx="2391069" cy="1162396"/>
          </a:xfrm>
          <a:prstGeom prst="rect">
            <a:avLst/>
          </a:prstGeom>
        </p:spPr>
      </p:pic>
      <p:pic>
        <p:nvPicPr>
          <p:cNvPr id="12" name="Picture 11"/>
          <p:cNvPicPr>
            <a:picLocks noChangeAspect="1"/>
          </p:cNvPicPr>
          <p:nvPr/>
        </p:nvPicPr>
        <p:blipFill>
          <a:blip r:embed="rId5"/>
          <a:stretch>
            <a:fillRect/>
          </a:stretch>
        </p:blipFill>
        <p:spPr>
          <a:xfrm>
            <a:off x="232561" y="1492852"/>
            <a:ext cx="1751606" cy="1111051"/>
          </a:xfrm>
          <a:prstGeom prst="rect">
            <a:avLst/>
          </a:prstGeom>
        </p:spPr>
      </p:pic>
      <p:sp>
        <p:nvSpPr>
          <p:cNvPr id="13" name="TextBox 12"/>
          <p:cNvSpPr txBox="1"/>
          <p:nvPr/>
        </p:nvSpPr>
        <p:spPr>
          <a:xfrm>
            <a:off x="3007661" y="4450071"/>
            <a:ext cx="2698175" cy="400110"/>
          </a:xfrm>
          <a:prstGeom prst="rect">
            <a:avLst/>
          </a:prstGeom>
          <a:noFill/>
        </p:spPr>
        <p:txBody>
          <a:bodyPr wrap="none" rtlCol="0">
            <a:spAutoFit/>
          </a:bodyPr>
          <a:lstStyle/>
          <a:p>
            <a:r>
              <a:rPr lang="en-CA" sz="2000" i="1" dirty="0" smtClean="0">
                <a:solidFill>
                  <a:srgbClr val="FFC000"/>
                </a:solidFill>
                <a:effectLst>
                  <a:outerShdw blurRad="38100" dist="38100" dir="2700000" algn="tl">
                    <a:srgbClr val="000000">
                      <a:alpha val="43137"/>
                    </a:srgbClr>
                  </a:outerShdw>
                </a:effectLst>
              </a:rPr>
              <a:t>Nacelle </a:t>
            </a:r>
            <a:r>
              <a:rPr lang="en-CA" sz="2000" i="1" dirty="0" err="1" smtClean="0">
                <a:solidFill>
                  <a:srgbClr val="FFC000"/>
                </a:solidFill>
                <a:effectLst>
                  <a:outerShdw blurRad="38100" dist="38100" dir="2700000" algn="tl">
                    <a:srgbClr val="000000">
                      <a:alpha val="43137"/>
                    </a:srgbClr>
                  </a:outerShdw>
                </a:effectLst>
              </a:rPr>
              <a:t>Scientifique</a:t>
            </a:r>
            <a:endParaRPr lang="en-CA" sz="2000" i="1" dirty="0">
              <a:solidFill>
                <a:srgbClr val="FFC000"/>
              </a:solidFill>
              <a:effectLst>
                <a:outerShdw blurRad="38100" dist="38100" dir="2700000" algn="tl">
                  <a:srgbClr val="000000">
                    <a:alpha val="43137"/>
                  </a:srgbClr>
                </a:outerShdw>
              </a:effectLst>
            </a:endParaRPr>
          </a:p>
        </p:txBody>
      </p:sp>
      <p:sp>
        <p:nvSpPr>
          <p:cNvPr id="14" name="Right Arrow 13"/>
          <p:cNvSpPr/>
          <p:nvPr/>
        </p:nvSpPr>
        <p:spPr>
          <a:xfrm>
            <a:off x="5570019" y="3786288"/>
            <a:ext cx="843072" cy="209974"/>
          </a:xfrm>
          <a:prstGeom prst="rightArrow">
            <a:avLst/>
          </a:prstGeom>
          <a:solidFill>
            <a:schemeClr val="tx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rgbClr val="002060"/>
              </a:solidFill>
            </a:endParaRPr>
          </a:p>
        </p:txBody>
      </p:sp>
      <p:sp>
        <p:nvSpPr>
          <p:cNvPr id="15" name="Right Arrow 14"/>
          <p:cNvSpPr/>
          <p:nvPr/>
        </p:nvSpPr>
        <p:spPr>
          <a:xfrm rot="242031" flipH="1">
            <a:off x="2039547" y="2014283"/>
            <a:ext cx="1119783" cy="209800"/>
          </a:xfrm>
          <a:prstGeom prst="rightArrow">
            <a:avLst/>
          </a:prstGeom>
          <a:solidFill>
            <a:schemeClr val="tx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rgbClr val="002060"/>
              </a:solidFill>
            </a:endParaRPr>
          </a:p>
        </p:txBody>
      </p:sp>
      <p:sp>
        <p:nvSpPr>
          <p:cNvPr id="16" name="Right Arrow 15"/>
          <p:cNvSpPr/>
          <p:nvPr/>
        </p:nvSpPr>
        <p:spPr>
          <a:xfrm rot="19734271" flipH="1">
            <a:off x="2129125" y="3118578"/>
            <a:ext cx="1023140" cy="222686"/>
          </a:xfrm>
          <a:prstGeom prst="rightArrow">
            <a:avLst/>
          </a:prstGeom>
          <a:solidFill>
            <a:schemeClr val="tx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rgbClr val="002060"/>
              </a:solidFill>
            </a:endParaRPr>
          </a:p>
        </p:txBody>
      </p:sp>
      <p:sp>
        <p:nvSpPr>
          <p:cNvPr id="17" name="Right Arrow 16"/>
          <p:cNvSpPr/>
          <p:nvPr/>
        </p:nvSpPr>
        <p:spPr>
          <a:xfrm rot="19616469">
            <a:off x="5458790" y="2080499"/>
            <a:ext cx="1136152" cy="212365"/>
          </a:xfrm>
          <a:prstGeom prst="rightArrow">
            <a:avLst/>
          </a:prstGeom>
          <a:solidFill>
            <a:schemeClr val="tx2"/>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solidFill>
                <a:srgbClr val="002060"/>
              </a:solidFill>
            </a:endParaRPr>
          </a:p>
        </p:txBody>
      </p:sp>
      <p:sp>
        <p:nvSpPr>
          <p:cNvPr id="18" name="TextBox 17"/>
          <p:cNvSpPr txBox="1"/>
          <p:nvPr/>
        </p:nvSpPr>
        <p:spPr>
          <a:xfrm>
            <a:off x="903085" y="3166921"/>
            <a:ext cx="1198533" cy="369332"/>
          </a:xfrm>
          <a:prstGeom prst="rect">
            <a:avLst/>
          </a:prstGeom>
          <a:noFill/>
        </p:spPr>
        <p:txBody>
          <a:bodyPr wrap="none" rtlCol="0">
            <a:spAutoFit/>
          </a:bodyPr>
          <a:lstStyle/>
          <a:p>
            <a:r>
              <a:rPr lang="en-CA" dirty="0" smtClean="0"/>
              <a:t>Cameras</a:t>
            </a:r>
            <a:endParaRPr lang="en-CA" dirty="0"/>
          </a:p>
        </p:txBody>
      </p:sp>
      <p:sp>
        <p:nvSpPr>
          <p:cNvPr id="19" name="TextBox 18"/>
          <p:cNvSpPr txBox="1"/>
          <p:nvPr/>
        </p:nvSpPr>
        <p:spPr>
          <a:xfrm>
            <a:off x="2017504" y="1338998"/>
            <a:ext cx="1146468" cy="646331"/>
          </a:xfrm>
          <a:prstGeom prst="rect">
            <a:avLst/>
          </a:prstGeom>
          <a:noFill/>
        </p:spPr>
        <p:txBody>
          <a:bodyPr wrap="none" rtlCol="0">
            <a:spAutoFit/>
          </a:bodyPr>
          <a:lstStyle/>
          <a:p>
            <a:pPr algn="ctr"/>
            <a:r>
              <a:rPr lang="en-CA" dirty="0" err="1" smtClean="0"/>
              <a:t>Antenne</a:t>
            </a:r>
            <a:endParaRPr lang="en-CA" dirty="0" smtClean="0"/>
          </a:p>
          <a:p>
            <a:pPr algn="ctr"/>
            <a:r>
              <a:rPr lang="en-CA" dirty="0" smtClean="0"/>
              <a:t>GPS</a:t>
            </a:r>
            <a:endParaRPr lang="en-CA" dirty="0"/>
          </a:p>
        </p:txBody>
      </p:sp>
      <p:sp>
        <p:nvSpPr>
          <p:cNvPr id="20" name="TextBox 19"/>
          <p:cNvSpPr txBox="1"/>
          <p:nvPr/>
        </p:nvSpPr>
        <p:spPr>
          <a:xfrm>
            <a:off x="5457712" y="1541517"/>
            <a:ext cx="1247457" cy="369332"/>
          </a:xfrm>
          <a:prstGeom prst="rect">
            <a:avLst/>
          </a:prstGeom>
          <a:noFill/>
        </p:spPr>
        <p:txBody>
          <a:bodyPr wrap="none" rtlCol="0">
            <a:spAutoFit/>
          </a:bodyPr>
          <a:lstStyle/>
          <a:p>
            <a:r>
              <a:rPr lang="en-CA" dirty="0" err="1" smtClean="0"/>
              <a:t>Senseurs</a:t>
            </a:r>
            <a:endParaRPr lang="en-CA" dirty="0"/>
          </a:p>
        </p:txBody>
      </p:sp>
      <p:sp>
        <p:nvSpPr>
          <p:cNvPr id="21" name="TextBox 20"/>
          <p:cNvSpPr txBox="1"/>
          <p:nvPr/>
        </p:nvSpPr>
        <p:spPr>
          <a:xfrm>
            <a:off x="5415886" y="3021529"/>
            <a:ext cx="1167307" cy="923330"/>
          </a:xfrm>
          <a:prstGeom prst="rect">
            <a:avLst/>
          </a:prstGeom>
          <a:noFill/>
        </p:spPr>
        <p:txBody>
          <a:bodyPr wrap="none" rtlCol="0">
            <a:spAutoFit/>
          </a:bodyPr>
          <a:lstStyle/>
          <a:p>
            <a:pPr algn="ctr"/>
            <a:r>
              <a:rPr lang="en-CA" dirty="0" err="1" smtClean="0"/>
              <a:t>Boitier</a:t>
            </a:r>
            <a:endParaRPr lang="en-CA" dirty="0" smtClean="0"/>
          </a:p>
          <a:p>
            <a:pPr algn="ctr"/>
            <a:r>
              <a:rPr lang="en-CA" dirty="0" smtClean="0"/>
              <a:t>principal</a:t>
            </a:r>
          </a:p>
          <a:p>
            <a:pPr algn="ctr"/>
            <a:r>
              <a:rPr lang="en-CA" dirty="0" smtClean="0"/>
              <a:t>PRISM</a:t>
            </a:r>
          </a:p>
        </p:txBody>
      </p:sp>
      <p:sp>
        <p:nvSpPr>
          <p:cNvPr id="23" name="TextBox 22"/>
          <p:cNvSpPr txBox="1"/>
          <p:nvPr/>
        </p:nvSpPr>
        <p:spPr>
          <a:xfrm>
            <a:off x="2865120" y="480907"/>
            <a:ext cx="3513526" cy="461665"/>
          </a:xfrm>
          <a:prstGeom prst="rect">
            <a:avLst/>
          </a:prstGeom>
          <a:noFill/>
        </p:spPr>
        <p:txBody>
          <a:bodyPr wrap="none" rtlCol="0">
            <a:spAutoFit/>
          </a:bodyPr>
          <a:lstStyle/>
          <a:p>
            <a:r>
              <a:rPr lang="en-CA" sz="2400" dirty="0" smtClean="0">
                <a:solidFill>
                  <a:schemeClr val="bg1">
                    <a:lumMod val="95000"/>
                  </a:schemeClr>
                </a:solidFill>
              </a:rPr>
              <a:t>Integration du PRISM</a:t>
            </a:r>
            <a:endParaRPr lang="en-CA" sz="2400" dirty="0">
              <a:solidFill>
                <a:schemeClr val="bg1">
                  <a:lumMod val="95000"/>
                </a:schemeClr>
              </a:solidFill>
            </a:endParaRPr>
          </a:p>
        </p:txBody>
      </p:sp>
    </p:spTree>
    <p:extLst>
      <p:ext uri="{BB962C8B-B14F-4D97-AF65-F5344CB8AC3E}">
        <p14:creationId xmlns:p14="http://schemas.microsoft.com/office/powerpoint/2010/main" val="110557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Vol 2018</a:t>
            </a:r>
            <a:br>
              <a:rPr lang="en-CA" dirty="0" smtClean="0"/>
            </a:br>
            <a:r>
              <a:rPr lang="en-CA" dirty="0" smtClean="0"/>
              <a:t>(Base de </a:t>
            </a:r>
            <a:r>
              <a:rPr lang="en-CA" dirty="0" err="1" smtClean="0"/>
              <a:t>l’ASC</a:t>
            </a:r>
            <a:r>
              <a:rPr lang="en-CA" dirty="0" smtClean="0"/>
              <a:t>, Timmins, Ontario)</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7</a:t>
            </a:fld>
            <a:endParaRPr lang="en-US" dirty="0"/>
          </a:p>
        </p:txBody>
      </p:sp>
      <p:pic>
        <p:nvPicPr>
          <p:cNvPr id="7" name="Picture 6"/>
          <p:cNvPicPr>
            <a:picLocks noChangeAspect="1"/>
          </p:cNvPicPr>
          <p:nvPr/>
        </p:nvPicPr>
        <p:blipFill>
          <a:blip r:embed="rId2"/>
          <a:stretch>
            <a:fillRect/>
          </a:stretch>
        </p:blipFill>
        <p:spPr>
          <a:xfrm>
            <a:off x="298309" y="1162129"/>
            <a:ext cx="1764489" cy="3775627"/>
          </a:xfrm>
          <a:prstGeom prst="rect">
            <a:avLst/>
          </a:prstGeom>
        </p:spPr>
      </p:pic>
      <p:pic>
        <p:nvPicPr>
          <p:cNvPr id="3" name="Picture 2"/>
          <p:cNvPicPr>
            <a:picLocks noChangeAspect="1"/>
          </p:cNvPicPr>
          <p:nvPr/>
        </p:nvPicPr>
        <p:blipFill>
          <a:blip r:embed="rId3"/>
          <a:stretch>
            <a:fillRect/>
          </a:stretch>
        </p:blipFill>
        <p:spPr>
          <a:xfrm>
            <a:off x="6766560" y="1162128"/>
            <a:ext cx="2010855" cy="3775627"/>
          </a:xfrm>
          <a:prstGeom prst="rect">
            <a:avLst/>
          </a:prstGeom>
        </p:spPr>
      </p:pic>
      <p:pic>
        <p:nvPicPr>
          <p:cNvPr id="6" name="Picture 5"/>
          <p:cNvPicPr>
            <a:picLocks noChangeAspect="1"/>
          </p:cNvPicPr>
          <p:nvPr/>
        </p:nvPicPr>
        <p:blipFill>
          <a:blip r:embed="rId4"/>
          <a:stretch>
            <a:fillRect/>
          </a:stretch>
        </p:blipFill>
        <p:spPr>
          <a:xfrm>
            <a:off x="4572000" y="3021409"/>
            <a:ext cx="2234247" cy="1916347"/>
          </a:xfrm>
          <a:prstGeom prst="rect">
            <a:avLst/>
          </a:prstGeom>
        </p:spPr>
      </p:pic>
      <p:pic>
        <p:nvPicPr>
          <p:cNvPr id="10" name="Picture 9"/>
          <p:cNvPicPr>
            <a:picLocks noChangeAspect="1"/>
          </p:cNvPicPr>
          <p:nvPr/>
        </p:nvPicPr>
        <p:blipFill>
          <a:blip r:embed="rId5"/>
          <a:stretch>
            <a:fillRect/>
          </a:stretch>
        </p:blipFill>
        <p:spPr>
          <a:xfrm>
            <a:off x="1857820" y="3051436"/>
            <a:ext cx="2919158" cy="1886320"/>
          </a:xfrm>
          <a:prstGeom prst="rect">
            <a:avLst/>
          </a:prstGeom>
        </p:spPr>
      </p:pic>
      <p:pic>
        <p:nvPicPr>
          <p:cNvPr id="11" name="Picture 10"/>
          <p:cNvPicPr>
            <a:picLocks noChangeAspect="1"/>
          </p:cNvPicPr>
          <p:nvPr/>
        </p:nvPicPr>
        <p:blipFill>
          <a:blip r:embed="rId6"/>
          <a:stretch>
            <a:fillRect/>
          </a:stretch>
        </p:blipFill>
        <p:spPr>
          <a:xfrm>
            <a:off x="2004907" y="1162129"/>
            <a:ext cx="4761653" cy="1889307"/>
          </a:xfrm>
          <a:prstGeom prst="rect">
            <a:avLst/>
          </a:prstGeom>
        </p:spPr>
      </p:pic>
      <p:sp>
        <p:nvSpPr>
          <p:cNvPr id="12" name="TextBox 11"/>
          <p:cNvSpPr txBox="1"/>
          <p:nvPr/>
        </p:nvSpPr>
        <p:spPr>
          <a:xfrm>
            <a:off x="2350347" y="1456266"/>
            <a:ext cx="3817071" cy="923330"/>
          </a:xfrm>
          <a:prstGeom prst="rect">
            <a:avLst/>
          </a:prstGeom>
          <a:noFill/>
        </p:spPr>
        <p:txBody>
          <a:bodyPr wrap="none" rtlCol="0">
            <a:spAutoFit/>
          </a:bodyPr>
          <a:lstStyle/>
          <a:p>
            <a:r>
              <a:rPr lang="en-CA" dirty="0" err="1" smtClean="0">
                <a:solidFill>
                  <a:schemeClr val="bg1">
                    <a:lumMod val="95000"/>
                  </a:schemeClr>
                </a:solidFill>
              </a:rPr>
              <a:t>Lancement</a:t>
            </a:r>
            <a:r>
              <a:rPr lang="en-CA" dirty="0" smtClean="0">
                <a:solidFill>
                  <a:schemeClr val="bg1">
                    <a:lumMod val="95000"/>
                  </a:schemeClr>
                </a:solidFill>
              </a:rPr>
              <a:t> de </a:t>
            </a:r>
            <a:r>
              <a:rPr lang="en-CA" dirty="0" err="1" smtClean="0">
                <a:solidFill>
                  <a:schemeClr val="bg1">
                    <a:lumMod val="95000"/>
                  </a:schemeClr>
                </a:solidFill>
              </a:rPr>
              <a:t>nuit</a:t>
            </a:r>
            <a:r>
              <a:rPr lang="en-CA" dirty="0" smtClean="0">
                <a:solidFill>
                  <a:schemeClr val="bg1">
                    <a:lumMod val="95000"/>
                  </a:schemeClr>
                </a:solidFill>
              </a:rPr>
              <a:t> (26 </a:t>
            </a:r>
            <a:r>
              <a:rPr lang="en-CA" dirty="0" err="1" smtClean="0">
                <a:solidFill>
                  <a:schemeClr val="bg1">
                    <a:lumMod val="95000"/>
                  </a:schemeClr>
                </a:solidFill>
              </a:rPr>
              <a:t>Août</a:t>
            </a:r>
            <a:r>
              <a:rPr lang="en-CA" dirty="0" smtClean="0">
                <a:solidFill>
                  <a:schemeClr val="bg1">
                    <a:lumMod val="95000"/>
                  </a:schemeClr>
                </a:solidFill>
              </a:rPr>
              <a:t>)</a:t>
            </a:r>
          </a:p>
          <a:p>
            <a:r>
              <a:rPr lang="en-CA" dirty="0" err="1" smtClean="0">
                <a:solidFill>
                  <a:schemeClr val="bg1">
                    <a:lumMod val="95000"/>
                  </a:schemeClr>
                </a:solidFill>
              </a:rPr>
              <a:t>Durée</a:t>
            </a:r>
            <a:r>
              <a:rPr lang="en-CA" dirty="0" smtClean="0">
                <a:solidFill>
                  <a:schemeClr val="bg1">
                    <a:lumMod val="95000"/>
                  </a:schemeClr>
                </a:solidFill>
              </a:rPr>
              <a:t> de </a:t>
            </a:r>
            <a:r>
              <a:rPr lang="en-CA" dirty="0" err="1" smtClean="0">
                <a:solidFill>
                  <a:schemeClr val="bg1">
                    <a:lumMod val="95000"/>
                  </a:schemeClr>
                </a:solidFill>
              </a:rPr>
              <a:t>vol</a:t>
            </a:r>
            <a:r>
              <a:rPr lang="en-CA" dirty="0" smtClean="0">
                <a:solidFill>
                  <a:schemeClr val="bg1">
                    <a:lumMod val="95000"/>
                  </a:schemeClr>
                </a:solidFill>
              </a:rPr>
              <a:t>: Plus de 11h</a:t>
            </a:r>
          </a:p>
          <a:p>
            <a:r>
              <a:rPr lang="en-CA" dirty="0" smtClean="0"/>
              <a:t>Altitude </a:t>
            </a:r>
            <a:r>
              <a:rPr lang="en-CA" dirty="0" err="1" smtClean="0"/>
              <a:t>atteinte</a:t>
            </a:r>
            <a:r>
              <a:rPr lang="en-CA" dirty="0" smtClean="0"/>
              <a:t>: Plus de 36km</a:t>
            </a:r>
            <a:endParaRPr lang="en-CA" dirty="0"/>
          </a:p>
        </p:txBody>
      </p:sp>
    </p:spTree>
    <p:extLst>
      <p:ext uri="{BB962C8B-B14F-4D97-AF65-F5344CB8AC3E}">
        <p14:creationId xmlns:p14="http://schemas.microsoft.com/office/powerpoint/2010/main" val="3301541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959" y="0"/>
            <a:ext cx="5138382" cy="858044"/>
          </a:xfrm>
        </p:spPr>
        <p:txBody>
          <a:bodyPr>
            <a:normAutofit fontScale="90000"/>
          </a:bodyPr>
          <a:lstStyle/>
          <a:p>
            <a:r>
              <a:rPr lang="en-CA" dirty="0" err="1" smtClean="0"/>
              <a:t>Données</a:t>
            </a:r>
            <a:r>
              <a:rPr lang="en-CA" dirty="0" smtClean="0"/>
              <a:t> </a:t>
            </a:r>
            <a:r>
              <a:rPr lang="en-CA" dirty="0" err="1" smtClean="0"/>
              <a:t>Générées</a:t>
            </a:r>
            <a:r>
              <a:rPr lang="en-CA" dirty="0" smtClean="0"/>
              <a:t> par PRISM</a:t>
            </a:r>
            <a:endParaRPr lang="en-CA" dirty="0"/>
          </a:p>
        </p:txBody>
      </p:sp>
      <p:sp>
        <p:nvSpPr>
          <p:cNvPr id="3" name="Footer Placeholder 2"/>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4" name="Slide Number Placeholder 3"/>
          <p:cNvSpPr>
            <a:spLocks noGrp="1"/>
          </p:cNvSpPr>
          <p:nvPr>
            <p:ph type="sldNum" sz="quarter" idx="11"/>
          </p:nvPr>
        </p:nvSpPr>
        <p:spPr/>
        <p:txBody>
          <a:bodyPr/>
          <a:lstStyle/>
          <a:p>
            <a:fld id="{1353CB71-703C-495B-86EC-238C102AF19B}" type="slidenum">
              <a:rPr lang="en-US" smtClean="0"/>
              <a:pPr/>
              <a:t>8</a:t>
            </a:fld>
            <a:endParaRPr lang="en-US" dirty="0"/>
          </a:p>
        </p:txBody>
      </p:sp>
      <p:sp>
        <p:nvSpPr>
          <p:cNvPr id="5" name="Content Placeholder 4"/>
          <p:cNvSpPr>
            <a:spLocks noGrp="1"/>
          </p:cNvSpPr>
          <p:nvPr>
            <p:ph sz="quarter" idx="12"/>
          </p:nvPr>
        </p:nvSpPr>
        <p:spPr/>
        <p:txBody>
          <a:bodyPr/>
          <a:lstStyle/>
          <a:p>
            <a:r>
              <a:rPr lang="en-CA" dirty="0" smtClean="0"/>
              <a:t>Position</a:t>
            </a:r>
          </a:p>
          <a:p>
            <a:r>
              <a:rPr lang="en-CA" dirty="0" smtClean="0"/>
              <a:t>Attitude/Cap</a:t>
            </a:r>
          </a:p>
          <a:p>
            <a:r>
              <a:rPr lang="en-CA" dirty="0" err="1" smtClean="0"/>
              <a:t>Environnement</a:t>
            </a:r>
            <a:endParaRPr lang="en-CA" dirty="0" smtClean="0"/>
          </a:p>
          <a:p>
            <a:r>
              <a:rPr lang="en-CA" dirty="0" err="1" smtClean="0"/>
              <a:t>Gestion</a:t>
            </a:r>
            <a:r>
              <a:rPr lang="en-CA" dirty="0" smtClean="0"/>
              <a:t> interne</a:t>
            </a:r>
          </a:p>
          <a:p>
            <a:r>
              <a:rPr lang="en-CA" dirty="0" err="1" smtClean="0"/>
              <a:t>Évènements</a:t>
            </a:r>
            <a:endParaRPr lang="en-CA" dirty="0" smtClean="0"/>
          </a:p>
          <a:p>
            <a:r>
              <a:rPr lang="en-CA" dirty="0" smtClean="0"/>
              <a:t>Images</a:t>
            </a:r>
            <a:endParaRPr lang="en-CA" dirty="0"/>
          </a:p>
          <a:p>
            <a:endParaRPr lang="en-CA"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910" y="1557033"/>
            <a:ext cx="2432651" cy="2271985"/>
          </a:xfrm>
          <a:prstGeom prst="rect">
            <a:avLst/>
          </a:prstGeom>
          <a:noFill/>
          <a:ln>
            <a:noFill/>
          </a:ln>
        </p:spPr>
      </p:pic>
    </p:spTree>
    <p:extLst>
      <p:ext uri="{BB962C8B-B14F-4D97-AF65-F5344CB8AC3E}">
        <p14:creationId xmlns:p14="http://schemas.microsoft.com/office/powerpoint/2010/main" val="3637088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Position</a:t>
            </a:r>
            <a:endParaRPr lang="en-CA" dirty="0"/>
          </a:p>
        </p:txBody>
      </p:sp>
      <p:sp>
        <p:nvSpPr>
          <p:cNvPr id="4" name="Footer Placeholder 3"/>
          <p:cNvSpPr>
            <a:spLocks noGrp="1"/>
          </p:cNvSpPr>
          <p:nvPr>
            <p:ph type="ftr" sz="quarter" idx="10"/>
          </p:nvPr>
        </p:nvSpPr>
        <p:spPr/>
        <p:txBody>
          <a:bodyPr/>
          <a:lstStyle/>
          <a:p>
            <a:r>
              <a:rPr lang="en-US" dirty="0"/>
              <a:t>Space App Challenge 2019 – CSA </a:t>
            </a:r>
            <a:r>
              <a:rPr lang="en-US" dirty="0" err="1"/>
              <a:t>Stratos</a:t>
            </a:r>
            <a:r>
              <a:rPr lang="en-US" dirty="0"/>
              <a:t> Challenge</a:t>
            </a:r>
            <a:endParaRPr lang="fr-FR" dirty="0" smtClean="0"/>
          </a:p>
        </p:txBody>
      </p:sp>
      <p:sp>
        <p:nvSpPr>
          <p:cNvPr id="5" name="Slide Number Placeholder 4"/>
          <p:cNvSpPr>
            <a:spLocks noGrp="1"/>
          </p:cNvSpPr>
          <p:nvPr>
            <p:ph type="sldNum" sz="quarter" idx="11"/>
          </p:nvPr>
        </p:nvSpPr>
        <p:spPr/>
        <p:txBody>
          <a:bodyPr/>
          <a:lstStyle/>
          <a:p>
            <a:fld id="{1353CB71-703C-495B-86EC-238C102AF19B}"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378672" y="1422400"/>
            <a:ext cx="4477808" cy="2794158"/>
          </a:xfrm>
          <a:prstGeom prst="rect">
            <a:avLst/>
          </a:prstGeom>
        </p:spPr>
      </p:pic>
      <p:pic>
        <p:nvPicPr>
          <p:cNvPr id="7" name="Picture 6"/>
          <p:cNvPicPr/>
          <p:nvPr/>
        </p:nvPicPr>
        <p:blipFill>
          <a:blip r:embed="rId3"/>
          <a:stretch>
            <a:fillRect/>
          </a:stretch>
        </p:blipFill>
        <p:spPr>
          <a:xfrm>
            <a:off x="5073227" y="2045172"/>
            <a:ext cx="3598155" cy="2625185"/>
          </a:xfrm>
          <a:prstGeom prst="rect">
            <a:avLst/>
          </a:prstGeom>
        </p:spPr>
      </p:pic>
    </p:spTree>
    <p:extLst>
      <p:ext uri="{BB962C8B-B14F-4D97-AF65-F5344CB8AC3E}">
        <p14:creationId xmlns:p14="http://schemas.microsoft.com/office/powerpoint/2010/main" val="853627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ASC / CSA">
  <a:themeElements>
    <a:clrScheme name="CSA Template">
      <a:dk1>
        <a:srgbClr val="575968"/>
      </a:dk1>
      <a:lt1>
        <a:srgbClr val="FFFFFF"/>
      </a:lt1>
      <a:dk2>
        <a:srgbClr val="071C31"/>
      </a:dk2>
      <a:lt2>
        <a:srgbClr val="D5D5DB"/>
      </a:lt2>
      <a:accent1>
        <a:srgbClr val="1A8096"/>
      </a:accent1>
      <a:accent2>
        <a:srgbClr val="FF9900"/>
      </a:accent2>
      <a:accent3>
        <a:srgbClr val="00A589"/>
      </a:accent3>
      <a:accent4>
        <a:srgbClr val="7027B4"/>
      </a:accent4>
      <a:accent5>
        <a:srgbClr val="155494"/>
      </a:accent5>
      <a:accent6>
        <a:srgbClr val="A50021"/>
      </a:accent6>
      <a:hlink>
        <a:srgbClr val="1D8AA2"/>
      </a:hlink>
      <a:folHlink>
        <a:srgbClr val="1D8AA2"/>
      </a:folHlink>
    </a:clrScheme>
    <a:fontScheme name="CSA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840</Words>
  <Application>Microsoft Office PowerPoint</Application>
  <PresentationFormat>Personnalisé</PresentationFormat>
  <Paragraphs>120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HelveticaNeueLT Std Med</vt:lpstr>
      <vt:lpstr>Verdana</vt:lpstr>
      <vt:lpstr>Wingdings</vt:lpstr>
      <vt:lpstr>ASC / CSA</vt:lpstr>
      <vt:lpstr>Présentation PowerPoint</vt:lpstr>
      <vt:lpstr>Introduction</vt:lpstr>
      <vt:lpstr>Le Défi</vt:lpstr>
      <vt:lpstr>Ballons et Système CSA PRISM</vt:lpstr>
      <vt:lpstr>Perspective Enveloppe &amp; Chaine de Vol</vt:lpstr>
      <vt:lpstr>Présentation PowerPoint</vt:lpstr>
      <vt:lpstr>Vol 2018 (Base de l’ASC, Timmins, Ontario)</vt:lpstr>
      <vt:lpstr>Données Générées par PRISM</vt:lpstr>
      <vt:lpstr>Position</vt:lpstr>
      <vt:lpstr>Attitude/Cap</vt:lpstr>
      <vt:lpstr>Environnement</vt:lpstr>
      <vt:lpstr>Gestion Interne + Evènements</vt:lpstr>
      <vt:lpstr>Images</vt:lpstr>
      <vt:lpstr>Format des Données &amp; du Temps</vt:lpstr>
      <vt:lpstr>Et maintenant,  que fait-on avec tout cela???</vt:lpstr>
      <vt:lpstr>Nous avons besoin de VOUS pour nous proposer une nouvelle façon d’afficher nos données, de telle sorte que nos utilisateurs puissent intuitivement les interpreter, en temps réel et sur UN SEUL écran</vt:lpstr>
      <vt:lpstr>… Aussi, nous ciblons différents groupes d’utilisateurs (scientifiques, grand public et jeunes)</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2017-10-23T14:58:08Z</dcterms:created>
  <dcterms:modified xsi:type="dcterms:W3CDTF">2019-10-16T17:48:30Z</dcterms:modified>
</cp:coreProperties>
</file>