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x-msvide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9" r:id="rId2"/>
    <p:sldId id="260" r:id="rId3"/>
    <p:sldId id="281" r:id="rId4"/>
    <p:sldId id="282" r:id="rId5"/>
    <p:sldId id="283" r:id="rId6"/>
    <p:sldId id="284" r:id="rId7"/>
    <p:sldId id="303" r:id="rId8"/>
    <p:sldId id="301" r:id="rId9"/>
    <p:sldId id="290" r:id="rId10"/>
    <p:sldId id="299" r:id="rId11"/>
    <p:sldId id="296" r:id="rId12"/>
    <p:sldId id="295" r:id="rId13"/>
    <p:sldId id="293" r:id="rId14"/>
    <p:sldId id="289" r:id="rId15"/>
    <p:sldId id="280" r:id="rId16"/>
  </p:sldIdLst>
  <p:sldSz cx="9144000" cy="5143500" type="screen16x9"/>
  <p:notesSz cx="6858000" cy="9144000"/>
  <p:custDataLst>
    <p:tags r:id="rId1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3605" autoAdjust="0"/>
    <p:restoredTop sz="91867" autoAdjust="0"/>
  </p:normalViewPr>
  <p:slideViewPr>
    <p:cSldViewPr snapToGrid="0" showGuides="1">
      <p:cViewPr varScale="1">
        <p:scale>
          <a:sx n="140" d="100"/>
          <a:sy n="140" d="100"/>
        </p:scale>
        <p:origin x="1488" y="10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8C09FB-816E-4F93-A103-AE83E8FE7CC0}" type="datetimeFigureOut">
              <a:rPr lang="en-CA" smtClean="0"/>
              <a:t>2019-10-17</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C1C10-AE1B-40B9-A64F-FDB8F1078E1C}" type="slidenum">
              <a:rPr lang="en-CA" smtClean="0"/>
              <a:t>‹#›</a:t>
            </a:fld>
            <a:endParaRPr lang="en-CA"/>
          </a:p>
        </p:txBody>
      </p:sp>
    </p:spTree>
    <p:extLst>
      <p:ext uri="{BB962C8B-B14F-4D97-AF65-F5344CB8AC3E}">
        <p14:creationId xmlns:p14="http://schemas.microsoft.com/office/powerpoint/2010/main" val="287868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t>Gimp et Irfan</a:t>
            </a:r>
            <a:r>
              <a:rPr lang="fr-CA" baseline="0"/>
              <a:t>View sont-ils adéquats?</a:t>
            </a:r>
          </a:p>
        </p:txBody>
      </p:sp>
      <p:sp>
        <p:nvSpPr>
          <p:cNvPr id="4" name="Slide Number Placeholder 3"/>
          <p:cNvSpPr>
            <a:spLocks noGrp="1"/>
          </p:cNvSpPr>
          <p:nvPr>
            <p:ph type="sldNum" sz="quarter" idx="10"/>
          </p:nvPr>
        </p:nvSpPr>
        <p:spPr/>
        <p:txBody>
          <a:bodyPr/>
          <a:lstStyle/>
          <a:p>
            <a:fld id="{6F8C1C10-AE1B-40B9-A64F-FDB8F1078E1C}" type="slidenum">
              <a:rPr lang="en-CA" smtClean="0"/>
              <a:t>8</a:t>
            </a:fld>
            <a:endParaRPr lang="en-CA"/>
          </a:p>
        </p:txBody>
      </p:sp>
    </p:spTree>
    <p:extLst>
      <p:ext uri="{BB962C8B-B14F-4D97-AF65-F5344CB8AC3E}">
        <p14:creationId xmlns:p14="http://schemas.microsoft.com/office/powerpoint/2010/main" val="2761764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Les astronomes et les chercheurs n’analysent pas tous les images de la même façon.</a:t>
            </a:r>
          </a:p>
          <a:p>
            <a:r>
              <a:rPr lang="fr-CA" dirty="0"/>
              <a:t>Ils ne se préoccupent pas toujours de l’attrait ou de l’intérêt des photos, car cela ne contribue pas nécessairement à la science.</a:t>
            </a:r>
          </a:p>
          <a:p>
            <a:r>
              <a:rPr lang="fr-CA" dirty="0"/>
              <a:t>D’autres, par contre, apprécient ce qui est clair et compréhensible d’un coup d’œil.</a:t>
            </a:r>
          </a:p>
          <a:p>
            <a:endParaRPr lang="en-CA" dirty="0"/>
          </a:p>
        </p:txBody>
      </p:sp>
      <p:sp>
        <p:nvSpPr>
          <p:cNvPr id="4" name="Slide Number Placeholder 3"/>
          <p:cNvSpPr>
            <a:spLocks noGrp="1"/>
          </p:cNvSpPr>
          <p:nvPr>
            <p:ph type="sldNum" sz="quarter" idx="10"/>
          </p:nvPr>
        </p:nvSpPr>
        <p:spPr/>
        <p:txBody>
          <a:bodyPr/>
          <a:lstStyle/>
          <a:p>
            <a:fld id="{6F8C1C10-AE1B-40B9-A64F-FDB8F1078E1C}" type="slidenum">
              <a:rPr lang="en-CA" smtClean="0"/>
              <a:t>13</a:t>
            </a:fld>
            <a:endParaRPr lang="en-CA"/>
          </a:p>
        </p:txBody>
      </p:sp>
    </p:spTree>
    <p:extLst>
      <p:ext uri="{BB962C8B-B14F-4D97-AF65-F5344CB8AC3E}">
        <p14:creationId xmlns:p14="http://schemas.microsoft.com/office/powerpoint/2010/main" val="1194568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E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60" y="2115"/>
            <a:ext cx="9136480" cy="5139270"/>
          </a:xfrm>
          <a:prstGeom prst="rect">
            <a:avLst/>
          </a:prstGeom>
        </p:spPr>
      </p:pic>
      <p:sp>
        <p:nvSpPr>
          <p:cNvPr id="5" name="Title 1"/>
          <p:cNvSpPr>
            <a:spLocks noGrp="1"/>
          </p:cNvSpPr>
          <p:nvPr>
            <p:ph type="ctrTitle" hasCustomPrompt="1"/>
          </p:nvPr>
        </p:nvSpPr>
        <p:spPr>
          <a:xfrm>
            <a:off x="261655" y="1337976"/>
            <a:ext cx="2679849" cy="1790700"/>
          </a:xfrm>
        </p:spPr>
        <p:txBody>
          <a:bodyPr anchor="b">
            <a:normAutofit/>
          </a:bodyPr>
          <a:lstStyle>
            <a:lvl1pPr algn="l">
              <a:defRPr sz="2400" b="1" baseline="0">
                <a:latin typeface="Verdana" panose="020B0604030504040204" pitchFamily="34" charset="0"/>
                <a:ea typeface="Verdana" panose="020B0604030504040204" pitchFamily="34" charset="0"/>
                <a:cs typeface="Verdana" panose="020B0604030504040204" pitchFamily="34" charset="0"/>
              </a:defRPr>
            </a:lvl1pPr>
          </a:lstStyle>
          <a:p>
            <a:r>
              <a:rPr lang="en-US" dirty="0"/>
              <a:t>Title here</a:t>
            </a:r>
          </a:p>
        </p:txBody>
      </p:sp>
      <p:sp>
        <p:nvSpPr>
          <p:cNvPr id="6" name="Subtitle 2"/>
          <p:cNvSpPr>
            <a:spLocks noGrp="1"/>
          </p:cNvSpPr>
          <p:nvPr>
            <p:ph type="subTitle" idx="1" hasCustomPrompt="1"/>
          </p:nvPr>
        </p:nvSpPr>
        <p:spPr>
          <a:xfrm>
            <a:off x="261655" y="3201419"/>
            <a:ext cx="2679849" cy="599845"/>
          </a:xfrm>
        </p:spPr>
        <p:txBody>
          <a:bodyPr>
            <a:normAutofit/>
          </a:bodyPr>
          <a:lstStyle>
            <a:lvl1pPr marL="0" indent="0" algn="l">
              <a:buNone/>
              <a:defRPr sz="1800">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here</a:t>
            </a:r>
          </a:p>
        </p:txBody>
      </p:sp>
      <p:sp>
        <p:nvSpPr>
          <p:cNvPr id="8" name="Text Placeholder 17"/>
          <p:cNvSpPr>
            <a:spLocks noGrp="1"/>
          </p:cNvSpPr>
          <p:nvPr>
            <p:ph type="body" sz="quarter" idx="11" hasCustomPrompt="1"/>
          </p:nvPr>
        </p:nvSpPr>
        <p:spPr>
          <a:xfrm>
            <a:off x="261655" y="3914199"/>
            <a:ext cx="2581275" cy="482268"/>
          </a:xfrm>
        </p:spPr>
        <p:txBody>
          <a:bodyPr anchor="b">
            <a:normAutofit/>
          </a:bodyPr>
          <a:lstStyle>
            <a:lvl1pPr marL="0" indent="0">
              <a:buNone/>
              <a:defRPr sz="1200" b="0" cap="all"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Name here</a:t>
            </a:r>
          </a:p>
        </p:txBody>
      </p:sp>
    </p:spTree>
    <p:extLst>
      <p:ext uri="{BB962C8B-B14F-4D97-AF65-F5344CB8AC3E}">
        <p14:creationId xmlns:p14="http://schemas.microsoft.com/office/powerpoint/2010/main" val="1488654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 Top title with side visual DARK">
    <p:bg>
      <p:bgPr>
        <a:gradFill rotWithShape="1">
          <a:gsLst>
            <a:gs pos="0">
              <a:schemeClr val="tx1">
                <a:lumMod val="65000"/>
                <a:lumOff val="35000"/>
              </a:schemeClr>
            </a:gs>
            <a:gs pos="100000">
              <a:schemeClr val="tx1">
                <a:lumMod val="75000"/>
                <a:lumOff val="25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73716" y="130623"/>
            <a:ext cx="6741634" cy="739710"/>
          </a:xfrm>
        </p:spPr>
        <p:txBody>
          <a:bodyPr anchor="b">
            <a:normAutofit/>
          </a:bodyPr>
          <a:lstStyle>
            <a:lvl1pPr>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p:cNvSpPr>
            <a:spLocks noGrp="1"/>
          </p:cNvSpPr>
          <p:nvPr>
            <p:ph idx="1"/>
          </p:nvPr>
        </p:nvSpPr>
        <p:spPr>
          <a:xfrm>
            <a:off x="1773716" y="1270065"/>
            <a:ext cx="6741634" cy="3467187"/>
          </a:xfrm>
        </p:spPr>
        <p:txBody>
          <a:bodyPr/>
          <a:lstStyle>
            <a:lvl1pPr>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61436" t="7555" r="23343" b="25785"/>
          <a:stretch/>
        </p:blipFill>
        <p:spPr>
          <a:xfrm>
            <a:off x="0" y="0"/>
            <a:ext cx="1520328" cy="5143500"/>
          </a:xfrm>
          <a:prstGeom prst="rect">
            <a:avLst/>
          </a:prstGeom>
          <a:effectLst>
            <a:outerShdw blurRad="342900" dist="38100" algn="l" rotWithShape="0">
              <a:prstClr val="black">
                <a:alpha val="40000"/>
              </a:prstClr>
            </a:outerShdw>
          </a:effectLst>
        </p:spPr>
      </p:pic>
      <p:sp>
        <p:nvSpPr>
          <p:cNvPr id="7" name="Slide Number Placeholder 6"/>
          <p:cNvSpPr>
            <a:spLocks noGrp="1"/>
          </p:cNvSpPr>
          <p:nvPr>
            <p:ph type="sldNum" sz="quarter" idx="12"/>
          </p:nvPr>
        </p:nvSpPr>
        <p:spPr>
          <a:xfrm>
            <a:off x="6912000" y="4767263"/>
            <a:ext cx="2057400" cy="273844"/>
          </a:xfrm>
        </p:spPr>
        <p:txBody>
          <a:bodyPr/>
          <a:lstStyle>
            <a:lvl1pPr>
              <a:defRPr sz="800">
                <a:latin typeface="Verdana" panose="020B0604030504040204" pitchFamily="34" charset="0"/>
                <a:ea typeface="Verdana" panose="020B0604030504040204" pitchFamily="34" charset="0"/>
                <a:cs typeface="Verdana" panose="020B0604030504040204" pitchFamily="34" charset="0"/>
              </a:defRPr>
            </a:lvl1pPr>
          </a:lstStyle>
          <a:p>
            <a:fld id="{47EB10CD-02C9-4DE9-AF92-58549932B0AC}" type="slidenum">
              <a:rPr lang="en-CA" smtClean="0"/>
              <a:pPr/>
              <a:t>‹#›</a:t>
            </a:fld>
            <a:endParaRPr lang="en-CA" dirty="0"/>
          </a:p>
        </p:txBody>
      </p:sp>
    </p:spTree>
    <p:extLst>
      <p:ext uri="{BB962C8B-B14F-4D97-AF65-F5344CB8AC3E}">
        <p14:creationId xmlns:p14="http://schemas.microsoft.com/office/powerpoint/2010/main" val="2274709432"/>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 Side title Med DARK">
    <p:bg>
      <p:bgPr>
        <a:gradFill rotWithShape="1">
          <a:gsLst>
            <a:gs pos="0">
              <a:schemeClr val="tx1">
                <a:lumMod val="65000"/>
                <a:lumOff val="35000"/>
              </a:schemeClr>
            </a:gs>
            <a:gs pos="100000">
              <a:schemeClr val="tx1">
                <a:lumMod val="75000"/>
                <a:lumOff val="25000"/>
              </a:schemeClr>
            </a:gs>
          </a:gsLst>
          <a:lin ang="5400000" scaled="0"/>
        </a:gra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53790" t="6904" r="23183" b="26436"/>
          <a:stretch/>
        </p:blipFill>
        <p:spPr>
          <a:xfrm>
            <a:off x="0" y="0"/>
            <a:ext cx="2300068" cy="5143500"/>
          </a:xfrm>
          <a:prstGeom prst="rect">
            <a:avLst/>
          </a:prstGeom>
          <a:effectLst>
            <a:outerShdw blurRad="342900" dist="38100" algn="l" rotWithShape="0">
              <a:prstClr val="black">
                <a:alpha val="40000"/>
              </a:prstClr>
            </a:outerShdw>
          </a:effectLst>
        </p:spPr>
      </p:pic>
      <p:sp>
        <p:nvSpPr>
          <p:cNvPr id="3" name="Content Placeholder 2"/>
          <p:cNvSpPr>
            <a:spLocks noGrp="1"/>
          </p:cNvSpPr>
          <p:nvPr>
            <p:ph idx="1"/>
          </p:nvPr>
        </p:nvSpPr>
        <p:spPr>
          <a:xfrm>
            <a:off x="2776250" y="738131"/>
            <a:ext cx="5739099" cy="3999122"/>
          </a:xfrm>
        </p:spPr>
        <p:txBody>
          <a:bodyPr/>
          <a:lstStyle>
            <a:lvl1pPr>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97455" y="738131"/>
            <a:ext cx="1905918" cy="2754216"/>
          </a:xfrm>
        </p:spPr>
        <p:txBody>
          <a:bodyPr anchor="t">
            <a:normAutofit/>
          </a:bodyPr>
          <a:lstStyle>
            <a:lvl1pPr algn="r">
              <a:defRPr sz="2800" b="1">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7" name="Slide Number Placeholder 6"/>
          <p:cNvSpPr>
            <a:spLocks noGrp="1"/>
          </p:cNvSpPr>
          <p:nvPr>
            <p:ph type="sldNum" sz="quarter" idx="12"/>
          </p:nvPr>
        </p:nvSpPr>
        <p:spPr>
          <a:xfrm>
            <a:off x="6912000" y="4767263"/>
            <a:ext cx="2057400" cy="273844"/>
          </a:xfrm>
        </p:spPr>
        <p:txBody>
          <a:bodyPr/>
          <a:lstStyle>
            <a:lvl1pPr>
              <a:defRPr sz="800">
                <a:latin typeface="Verdana" panose="020B0604030504040204" pitchFamily="34" charset="0"/>
                <a:ea typeface="Verdana" panose="020B0604030504040204" pitchFamily="34" charset="0"/>
                <a:cs typeface="Verdana" panose="020B0604030504040204" pitchFamily="34" charset="0"/>
              </a:defRPr>
            </a:lvl1pPr>
          </a:lstStyle>
          <a:p>
            <a:fld id="{47EB10CD-02C9-4DE9-AF92-58549932B0AC}" type="slidenum">
              <a:rPr lang="en-CA" smtClean="0"/>
              <a:pPr/>
              <a:t>‹#›</a:t>
            </a:fld>
            <a:endParaRPr lang="en-CA" dirty="0"/>
          </a:p>
        </p:txBody>
      </p:sp>
    </p:spTree>
    <p:extLst>
      <p:ext uri="{BB962C8B-B14F-4D97-AF65-F5344CB8AC3E}">
        <p14:creationId xmlns:p14="http://schemas.microsoft.com/office/powerpoint/2010/main" val="1094901792"/>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Content - Side title Large DARK">
    <p:bg>
      <p:bgPr>
        <a:gradFill rotWithShape="1">
          <a:gsLst>
            <a:gs pos="0">
              <a:schemeClr val="tx1">
                <a:lumMod val="65000"/>
                <a:lumOff val="35000"/>
              </a:schemeClr>
            </a:gs>
            <a:gs pos="100000">
              <a:schemeClr val="tx1">
                <a:lumMod val="75000"/>
                <a:lumOff val="25000"/>
              </a:schemeClr>
            </a:gs>
          </a:gsLst>
          <a:lin ang="5400000" scaled="0"/>
        </a:gra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46346" t="7295" r="23433" b="26045"/>
          <a:stretch/>
        </p:blipFill>
        <p:spPr>
          <a:xfrm>
            <a:off x="0" y="0"/>
            <a:ext cx="3018622" cy="5143500"/>
          </a:xfrm>
          <a:prstGeom prst="rect">
            <a:avLst/>
          </a:prstGeom>
          <a:effectLst>
            <a:outerShdw blurRad="342900" dist="38100" algn="l" rotWithShape="0">
              <a:prstClr val="black">
                <a:alpha val="40000"/>
              </a:prstClr>
            </a:outerShdw>
          </a:effectLst>
        </p:spPr>
      </p:pic>
      <p:sp>
        <p:nvSpPr>
          <p:cNvPr id="3" name="Content Placeholder 2"/>
          <p:cNvSpPr>
            <a:spLocks noGrp="1"/>
          </p:cNvSpPr>
          <p:nvPr>
            <p:ph idx="1"/>
          </p:nvPr>
        </p:nvSpPr>
        <p:spPr>
          <a:xfrm>
            <a:off x="3415229" y="738131"/>
            <a:ext cx="5100120" cy="3999122"/>
          </a:xfrm>
        </p:spPr>
        <p:txBody>
          <a:bodyPr/>
          <a:lstStyle>
            <a:lvl1pPr>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97455" y="738131"/>
            <a:ext cx="2633032" cy="2754216"/>
          </a:xfrm>
        </p:spPr>
        <p:txBody>
          <a:bodyPr anchor="t">
            <a:normAutofit/>
          </a:bodyPr>
          <a:lstStyle>
            <a:lvl1pPr algn="r">
              <a:defRPr sz="2800" b="1">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7" name="Slide Number Placeholder 6"/>
          <p:cNvSpPr>
            <a:spLocks noGrp="1"/>
          </p:cNvSpPr>
          <p:nvPr>
            <p:ph type="sldNum" sz="quarter" idx="12"/>
          </p:nvPr>
        </p:nvSpPr>
        <p:spPr>
          <a:xfrm>
            <a:off x="6912000" y="4767263"/>
            <a:ext cx="2057400" cy="273844"/>
          </a:xfrm>
        </p:spPr>
        <p:txBody>
          <a:bodyPr/>
          <a:lstStyle>
            <a:lvl1pPr>
              <a:defRPr sz="800">
                <a:latin typeface="Verdana" panose="020B0604030504040204" pitchFamily="34" charset="0"/>
                <a:ea typeface="Verdana" panose="020B0604030504040204" pitchFamily="34" charset="0"/>
                <a:cs typeface="Verdana" panose="020B0604030504040204" pitchFamily="34" charset="0"/>
              </a:defRPr>
            </a:lvl1pPr>
          </a:lstStyle>
          <a:p>
            <a:fld id="{47EB10CD-02C9-4DE9-AF92-58549932B0AC}" type="slidenum">
              <a:rPr lang="en-CA" smtClean="0"/>
              <a:pPr/>
              <a:t>‹#›</a:t>
            </a:fld>
            <a:endParaRPr lang="en-CA" dirty="0"/>
          </a:p>
        </p:txBody>
      </p:sp>
    </p:spTree>
    <p:extLst>
      <p:ext uri="{BB962C8B-B14F-4D97-AF65-F5344CB8AC3E}">
        <p14:creationId xmlns:p14="http://schemas.microsoft.com/office/powerpoint/2010/main" val="2499873127"/>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ark Photo - Title Top-Lef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80000" y="180000"/>
            <a:ext cx="3872611" cy="1050476"/>
          </a:xfrm>
        </p:spPr>
        <p:txBody>
          <a:bodyPr anchor="t">
            <a:normAutofit/>
          </a:bodyPr>
          <a:lstStyle>
            <a:lvl1pPr algn="l">
              <a:defRPr sz="2800" b="1">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Tree>
    <p:extLst>
      <p:ext uri="{BB962C8B-B14F-4D97-AF65-F5344CB8AC3E}">
        <p14:creationId xmlns:p14="http://schemas.microsoft.com/office/powerpoint/2010/main" val="396538805"/>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rk Photo - Title Top-Righ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083596" y="180000"/>
            <a:ext cx="3872611" cy="1050476"/>
          </a:xfrm>
        </p:spPr>
        <p:txBody>
          <a:bodyPr anchor="t">
            <a:normAutofit/>
          </a:bodyPr>
          <a:lstStyle>
            <a:lvl1pPr algn="r">
              <a:defRPr sz="2800" b="1">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Tree>
    <p:extLst>
      <p:ext uri="{BB962C8B-B14F-4D97-AF65-F5344CB8AC3E}">
        <p14:creationId xmlns:p14="http://schemas.microsoft.com/office/powerpoint/2010/main" val="383460704"/>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rk Photo - Title Bottom-Lef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80000" y="3897890"/>
            <a:ext cx="3872611" cy="1050476"/>
          </a:xfrm>
        </p:spPr>
        <p:txBody>
          <a:bodyPr anchor="b">
            <a:normAutofit/>
          </a:bodyPr>
          <a:lstStyle>
            <a:lvl1pPr algn="l">
              <a:defRPr sz="2800" b="1">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Tree>
    <p:extLst>
      <p:ext uri="{BB962C8B-B14F-4D97-AF65-F5344CB8AC3E}">
        <p14:creationId xmlns:p14="http://schemas.microsoft.com/office/powerpoint/2010/main" val="1507133870"/>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rk Photo - Title Bottom-Righ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083596" y="3898800"/>
            <a:ext cx="3872611" cy="1050476"/>
          </a:xfrm>
        </p:spPr>
        <p:txBody>
          <a:bodyPr anchor="b">
            <a:normAutofit/>
          </a:bodyPr>
          <a:lstStyle>
            <a:lvl1pPr algn="r">
              <a:defRPr sz="2800" b="1">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Tree>
    <p:extLst>
      <p:ext uri="{BB962C8B-B14F-4D97-AF65-F5344CB8AC3E}">
        <p14:creationId xmlns:p14="http://schemas.microsoft.com/office/powerpoint/2010/main" val="1342789646"/>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ight Photo - Title Top-Lef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80000" y="180000"/>
            <a:ext cx="3872611" cy="1050476"/>
          </a:xfrm>
        </p:spPr>
        <p:txBody>
          <a:bodyPr anchor="t">
            <a:normAutofit/>
          </a:bodyPr>
          <a:lstStyle>
            <a:lvl1pPr algn="l">
              <a:defRPr sz="2800" b="1">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Tree>
    <p:extLst>
      <p:ext uri="{BB962C8B-B14F-4D97-AF65-F5344CB8AC3E}">
        <p14:creationId xmlns:p14="http://schemas.microsoft.com/office/powerpoint/2010/main" val="2081886308"/>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ight Photo - Title Top-Righ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083596" y="180000"/>
            <a:ext cx="3872611" cy="1050476"/>
          </a:xfrm>
        </p:spPr>
        <p:txBody>
          <a:bodyPr anchor="t">
            <a:normAutofit/>
          </a:bodyPr>
          <a:lstStyle>
            <a:lvl1pPr algn="r">
              <a:defRPr sz="2800" b="1">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Tree>
    <p:extLst>
      <p:ext uri="{BB962C8B-B14F-4D97-AF65-F5344CB8AC3E}">
        <p14:creationId xmlns:p14="http://schemas.microsoft.com/office/powerpoint/2010/main" val="3865936366"/>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ight Photo - Title Bottom-Lef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80000" y="3897890"/>
            <a:ext cx="3872611" cy="1050476"/>
          </a:xfrm>
        </p:spPr>
        <p:txBody>
          <a:bodyPr anchor="b">
            <a:normAutofit/>
          </a:bodyPr>
          <a:lstStyle>
            <a:lvl1pPr algn="l">
              <a:defRPr sz="2800" b="1">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Tree>
    <p:extLst>
      <p:ext uri="{BB962C8B-B14F-4D97-AF65-F5344CB8AC3E}">
        <p14:creationId xmlns:p14="http://schemas.microsoft.com/office/powerpoint/2010/main" val="2102651971"/>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F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60" y="2115"/>
            <a:ext cx="9136480" cy="5139270"/>
          </a:xfrm>
          <a:prstGeom prst="rect">
            <a:avLst/>
          </a:prstGeom>
        </p:spPr>
      </p:pic>
      <p:sp>
        <p:nvSpPr>
          <p:cNvPr id="2" name="Title 1"/>
          <p:cNvSpPr>
            <a:spLocks noGrp="1"/>
          </p:cNvSpPr>
          <p:nvPr>
            <p:ph type="ctrTitle" hasCustomPrompt="1"/>
          </p:nvPr>
        </p:nvSpPr>
        <p:spPr>
          <a:xfrm>
            <a:off x="261655" y="1337976"/>
            <a:ext cx="2679849" cy="1790700"/>
          </a:xfrm>
        </p:spPr>
        <p:txBody>
          <a:bodyPr anchor="b">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dirty="0" err="1"/>
              <a:t>Cliquez</a:t>
            </a:r>
            <a:r>
              <a:rPr lang="en-US" dirty="0"/>
              <a:t> </a:t>
            </a:r>
            <a:r>
              <a:rPr lang="en-US" dirty="0" err="1"/>
              <a:t>ici</a:t>
            </a:r>
            <a:r>
              <a:rPr lang="en-US" dirty="0"/>
              <a:t> pour </a:t>
            </a:r>
            <a:r>
              <a:rPr lang="en-US" dirty="0" err="1"/>
              <a:t>inscrire</a:t>
            </a:r>
            <a:r>
              <a:rPr lang="en-US" dirty="0"/>
              <a:t> le </a:t>
            </a:r>
            <a:r>
              <a:rPr lang="en-US" dirty="0" err="1"/>
              <a:t>Titre</a:t>
            </a:r>
            <a:endParaRPr lang="en-US" dirty="0"/>
          </a:p>
        </p:txBody>
      </p:sp>
      <p:sp>
        <p:nvSpPr>
          <p:cNvPr id="3" name="Subtitle 2"/>
          <p:cNvSpPr>
            <a:spLocks noGrp="1"/>
          </p:cNvSpPr>
          <p:nvPr>
            <p:ph type="subTitle" idx="1" hasCustomPrompt="1"/>
          </p:nvPr>
        </p:nvSpPr>
        <p:spPr>
          <a:xfrm>
            <a:off x="261655" y="3201419"/>
            <a:ext cx="2679849" cy="599845"/>
          </a:xfrm>
        </p:spPr>
        <p:txBody>
          <a:bodyPr>
            <a:normAutofit/>
          </a:bodyPr>
          <a:lstStyle>
            <a:lvl1pPr marL="0" indent="0" algn="l">
              <a:buNone/>
              <a:defRPr sz="1800">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Sous-</a:t>
            </a:r>
            <a:r>
              <a:rPr lang="en-US" dirty="0" err="1"/>
              <a:t>titre</a:t>
            </a:r>
            <a:r>
              <a:rPr lang="en-US" dirty="0"/>
              <a:t> </a:t>
            </a:r>
            <a:r>
              <a:rPr lang="en-US" dirty="0" err="1"/>
              <a:t>ici</a:t>
            </a:r>
            <a:endParaRPr lang="en-US" dirty="0"/>
          </a:p>
        </p:txBody>
      </p:sp>
      <p:sp>
        <p:nvSpPr>
          <p:cNvPr id="18" name="Text Placeholder 17"/>
          <p:cNvSpPr>
            <a:spLocks noGrp="1"/>
          </p:cNvSpPr>
          <p:nvPr>
            <p:ph type="body" sz="quarter" idx="11" hasCustomPrompt="1"/>
          </p:nvPr>
        </p:nvSpPr>
        <p:spPr>
          <a:xfrm>
            <a:off x="261655" y="3914199"/>
            <a:ext cx="2581275" cy="482268"/>
          </a:xfrm>
        </p:spPr>
        <p:txBody>
          <a:bodyPr anchor="b">
            <a:normAutofit/>
          </a:bodyPr>
          <a:lstStyle>
            <a:lvl1pPr marL="0" indent="0">
              <a:buNone/>
              <a:defRPr sz="1200" b="0" cap="all"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Nom </a:t>
            </a:r>
            <a:r>
              <a:rPr lang="en-US" dirty="0" err="1"/>
              <a:t>ici</a:t>
            </a:r>
            <a:endParaRPr lang="en-US" dirty="0"/>
          </a:p>
        </p:txBody>
      </p:sp>
    </p:spTree>
    <p:extLst>
      <p:ext uri="{BB962C8B-B14F-4D97-AF65-F5344CB8AC3E}">
        <p14:creationId xmlns:p14="http://schemas.microsoft.com/office/powerpoint/2010/main" val="35094488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ight Photo - Title Bottom-Righ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083596" y="3898800"/>
            <a:ext cx="3872611" cy="1050476"/>
          </a:xfrm>
        </p:spPr>
        <p:txBody>
          <a:bodyPr anchor="b">
            <a:normAutofit/>
          </a:bodyPr>
          <a:lstStyle>
            <a:lvl1pPr algn="r">
              <a:defRPr sz="2800" b="1">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Tree>
    <p:extLst>
      <p:ext uri="{BB962C8B-B14F-4D97-AF65-F5344CB8AC3E}">
        <p14:creationId xmlns:p14="http://schemas.microsoft.com/office/powerpoint/2010/main" val="1587578120"/>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Foncé / Dark - Header">
    <p:spTree>
      <p:nvGrpSpPr>
        <p:cNvPr id="1" name=""/>
        <p:cNvGrpSpPr/>
        <p:nvPr/>
      </p:nvGrpSpPr>
      <p:grpSpPr>
        <a:xfrm>
          <a:off x="0" y="0"/>
          <a:ext cx="0" cy="0"/>
          <a:chOff x="0" y="0"/>
          <a:chExt cx="0" cy="0"/>
        </a:xfrm>
      </p:grpSpPr>
      <p:sp>
        <p:nvSpPr>
          <p:cNvPr id="13" name="Rectangle 12"/>
          <p:cNvSpPr/>
          <p:nvPr userDrawn="1"/>
        </p:nvSpPr>
        <p:spPr>
          <a:xfrm>
            <a:off x="0" y="0"/>
            <a:ext cx="9144000" cy="51435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023937"/>
          </a:xfrm>
          <a:prstGeom prst="rect">
            <a:avLst/>
          </a:prstGeom>
        </p:spPr>
      </p:pic>
      <p:sp>
        <p:nvSpPr>
          <p:cNvPr id="2" name="Title 1"/>
          <p:cNvSpPr>
            <a:spLocks noGrp="1"/>
          </p:cNvSpPr>
          <p:nvPr>
            <p:ph type="title"/>
          </p:nvPr>
        </p:nvSpPr>
        <p:spPr>
          <a:xfrm>
            <a:off x="180000" y="130623"/>
            <a:ext cx="7886700" cy="739710"/>
          </a:xfrm>
        </p:spPr>
        <p:txBody>
          <a:bodyPr anchor="t">
            <a:normAutofit/>
          </a:bodyPr>
          <a:lstStyle>
            <a:lvl1pPr>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14" name="TextBox 13"/>
          <p:cNvSpPr txBox="1"/>
          <p:nvPr userDrawn="1"/>
        </p:nvSpPr>
        <p:spPr>
          <a:xfrm>
            <a:off x="267477" y="3937518"/>
            <a:ext cx="3041780" cy="1169551"/>
          </a:xfrm>
          <a:prstGeom prst="rect">
            <a:avLst/>
          </a:prstGeom>
          <a:noFill/>
        </p:spPr>
        <p:txBody>
          <a:bodyPr wrap="square" rtlCol="0">
            <a:spAutoFit/>
          </a:bodyPr>
          <a:lstStyle/>
          <a:p>
            <a:r>
              <a:rPr lang="en-CA" sz="1400" dirty="0" err="1">
                <a:solidFill>
                  <a:schemeClr val="accent2"/>
                </a:solidFill>
              </a:rPr>
              <a:t>L’image</a:t>
            </a:r>
            <a:r>
              <a:rPr lang="en-CA" sz="1400" dirty="0">
                <a:solidFill>
                  <a:schemeClr val="accent2"/>
                </a:solidFill>
              </a:rPr>
              <a:t> </a:t>
            </a:r>
            <a:r>
              <a:rPr lang="en-CA" sz="1400" dirty="0" err="1">
                <a:solidFill>
                  <a:schemeClr val="accent2"/>
                </a:solidFill>
              </a:rPr>
              <a:t>entête</a:t>
            </a:r>
            <a:r>
              <a:rPr lang="en-CA" sz="1400" dirty="0">
                <a:solidFill>
                  <a:schemeClr val="accent2"/>
                </a:solidFill>
              </a:rPr>
              <a:t> </a:t>
            </a:r>
            <a:r>
              <a:rPr lang="en-CA" sz="1400" dirty="0" err="1">
                <a:solidFill>
                  <a:schemeClr val="accent2"/>
                </a:solidFill>
              </a:rPr>
              <a:t>doit</a:t>
            </a:r>
            <a:r>
              <a:rPr lang="en-CA" sz="1400" dirty="0">
                <a:solidFill>
                  <a:schemeClr val="accent2"/>
                </a:solidFill>
              </a:rPr>
              <a:t> </a:t>
            </a:r>
            <a:r>
              <a:rPr lang="en-CA" sz="1400" dirty="0" err="1">
                <a:solidFill>
                  <a:schemeClr val="accent2"/>
                </a:solidFill>
              </a:rPr>
              <a:t>être</a:t>
            </a:r>
            <a:r>
              <a:rPr lang="en-CA" sz="1400" dirty="0">
                <a:solidFill>
                  <a:schemeClr val="accent2"/>
                </a:solidFill>
              </a:rPr>
              <a:t> </a:t>
            </a:r>
            <a:r>
              <a:rPr lang="en-CA" sz="1400" dirty="0" err="1">
                <a:solidFill>
                  <a:schemeClr val="accent2"/>
                </a:solidFill>
              </a:rPr>
              <a:t>copiée</a:t>
            </a:r>
            <a:r>
              <a:rPr lang="en-CA" sz="1400" dirty="0">
                <a:solidFill>
                  <a:schemeClr val="accent2"/>
                </a:solidFill>
              </a:rPr>
              <a:t> </a:t>
            </a:r>
            <a:r>
              <a:rPr lang="en-CA" sz="1400" dirty="0" err="1">
                <a:solidFill>
                  <a:schemeClr val="accent2"/>
                </a:solidFill>
              </a:rPr>
              <a:t>une</a:t>
            </a:r>
            <a:r>
              <a:rPr lang="en-CA" sz="1400" dirty="0">
                <a:solidFill>
                  <a:schemeClr val="accent2"/>
                </a:solidFill>
              </a:rPr>
              <a:t> </a:t>
            </a:r>
            <a:r>
              <a:rPr lang="en-CA" sz="1400" dirty="0" err="1">
                <a:solidFill>
                  <a:schemeClr val="accent2"/>
                </a:solidFill>
              </a:rPr>
              <a:t>fois</a:t>
            </a:r>
            <a:r>
              <a:rPr lang="en-CA" sz="1400" dirty="0">
                <a:solidFill>
                  <a:schemeClr val="accent2"/>
                </a:solidFill>
              </a:rPr>
              <a:t> le </a:t>
            </a:r>
            <a:r>
              <a:rPr lang="en-CA" sz="1400" dirty="0" err="1">
                <a:solidFill>
                  <a:schemeClr val="accent2"/>
                </a:solidFill>
              </a:rPr>
              <a:t>gabarit</a:t>
            </a:r>
            <a:r>
              <a:rPr lang="en-CA" sz="1400" baseline="0" dirty="0">
                <a:solidFill>
                  <a:schemeClr val="accent2"/>
                </a:solidFill>
              </a:rPr>
              <a:t> </a:t>
            </a:r>
            <a:r>
              <a:rPr lang="en-CA" sz="1400" baseline="0" dirty="0" err="1">
                <a:solidFill>
                  <a:schemeClr val="accent2"/>
                </a:solidFill>
              </a:rPr>
              <a:t>utilisé</a:t>
            </a:r>
            <a:r>
              <a:rPr lang="en-CA" sz="1400" baseline="0" dirty="0">
                <a:solidFill>
                  <a:schemeClr val="accent2"/>
                </a:solidFill>
              </a:rPr>
              <a:t> dans le PPT</a:t>
            </a:r>
            <a:br>
              <a:rPr lang="en-CA" sz="1400" baseline="0" dirty="0">
                <a:solidFill>
                  <a:schemeClr val="accent2"/>
                </a:solidFill>
              </a:rPr>
            </a:br>
            <a:r>
              <a:rPr lang="en-CA" sz="1400" baseline="0" dirty="0">
                <a:solidFill>
                  <a:schemeClr val="accent2"/>
                </a:solidFill>
              </a:rPr>
              <a:t>(</a:t>
            </a:r>
            <a:r>
              <a:rPr lang="en-CA" sz="1400" baseline="0" dirty="0" err="1">
                <a:solidFill>
                  <a:schemeClr val="accent2"/>
                </a:solidFill>
              </a:rPr>
              <a:t>Vaut</a:t>
            </a:r>
            <a:r>
              <a:rPr lang="en-CA" sz="1400" baseline="0" dirty="0">
                <a:solidFill>
                  <a:schemeClr val="accent2"/>
                </a:solidFill>
              </a:rPr>
              <a:t> </a:t>
            </a:r>
            <a:r>
              <a:rPr lang="en-CA" sz="1400" baseline="0" dirty="0" err="1">
                <a:solidFill>
                  <a:schemeClr val="accent2"/>
                </a:solidFill>
              </a:rPr>
              <a:t>mieux</a:t>
            </a:r>
            <a:r>
              <a:rPr lang="en-CA" sz="1400" baseline="0" dirty="0">
                <a:solidFill>
                  <a:schemeClr val="accent2"/>
                </a:solidFill>
              </a:rPr>
              <a:t> </a:t>
            </a:r>
            <a:r>
              <a:rPr lang="en-CA" sz="1400" baseline="0" dirty="0" err="1">
                <a:solidFill>
                  <a:schemeClr val="accent2"/>
                </a:solidFill>
              </a:rPr>
              <a:t>partir</a:t>
            </a:r>
            <a:r>
              <a:rPr lang="en-CA" sz="1400" baseline="0" dirty="0">
                <a:solidFill>
                  <a:schemeClr val="accent2"/>
                </a:solidFill>
              </a:rPr>
              <a:t> de </a:t>
            </a:r>
            <a:r>
              <a:rPr lang="en-CA" sz="1400" baseline="0" dirty="0" err="1">
                <a:solidFill>
                  <a:schemeClr val="accent2"/>
                </a:solidFill>
              </a:rPr>
              <a:t>l’exemple</a:t>
            </a:r>
            <a:r>
              <a:rPr lang="en-CA" sz="1400" baseline="0" dirty="0">
                <a:solidFill>
                  <a:schemeClr val="accent2"/>
                </a:solidFill>
              </a:rPr>
              <a:t>)</a:t>
            </a:r>
            <a:endParaRPr lang="en-CA" sz="1400" dirty="0">
              <a:solidFill>
                <a:schemeClr val="accent2"/>
              </a:solidFill>
            </a:endParaRPr>
          </a:p>
        </p:txBody>
      </p:sp>
      <p:sp>
        <p:nvSpPr>
          <p:cNvPr id="15" name="TextBox 14"/>
          <p:cNvSpPr txBox="1"/>
          <p:nvPr userDrawn="1"/>
        </p:nvSpPr>
        <p:spPr>
          <a:xfrm>
            <a:off x="3576734" y="3937518"/>
            <a:ext cx="3041780" cy="738664"/>
          </a:xfrm>
          <a:prstGeom prst="rect">
            <a:avLst/>
          </a:prstGeom>
          <a:noFill/>
        </p:spPr>
        <p:txBody>
          <a:bodyPr wrap="square" rtlCol="0">
            <a:spAutoFit/>
          </a:bodyPr>
          <a:lstStyle/>
          <a:p>
            <a:r>
              <a:rPr lang="en-CA" sz="1400" dirty="0">
                <a:solidFill>
                  <a:schemeClr val="accent2"/>
                </a:solidFill>
              </a:rPr>
              <a:t>Header</a:t>
            </a:r>
            <a:r>
              <a:rPr lang="en-CA" sz="1400" baseline="0" dirty="0">
                <a:solidFill>
                  <a:schemeClr val="accent2"/>
                </a:solidFill>
              </a:rPr>
              <a:t> picture must be copied when the template is used in the PPT.</a:t>
            </a:r>
          </a:p>
          <a:p>
            <a:r>
              <a:rPr lang="en-CA" sz="1400" baseline="0" dirty="0">
                <a:solidFill>
                  <a:schemeClr val="accent2"/>
                </a:solidFill>
              </a:rPr>
              <a:t>(Better to start from the example) </a:t>
            </a:r>
            <a:endParaRPr lang="en-CA" sz="1400" dirty="0">
              <a:solidFill>
                <a:schemeClr val="accent2"/>
              </a:solidFill>
            </a:endParaRPr>
          </a:p>
        </p:txBody>
      </p:sp>
    </p:spTree>
    <p:extLst>
      <p:ext uri="{BB962C8B-B14F-4D97-AF65-F5344CB8AC3E}">
        <p14:creationId xmlns:p14="http://schemas.microsoft.com/office/powerpoint/2010/main" val="17090418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Pâle / Light - Header">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023937"/>
          </a:xfrm>
          <a:prstGeom prst="rect">
            <a:avLst/>
          </a:prstGeom>
        </p:spPr>
      </p:pic>
      <p:sp>
        <p:nvSpPr>
          <p:cNvPr id="2" name="Title 1"/>
          <p:cNvSpPr>
            <a:spLocks noGrp="1"/>
          </p:cNvSpPr>
          <p:nvPr>
            <p:ph type="title"/>
          </p:nvPr>
        </p:nvSpPr>
        <p:spPr>
          <a:xfrm>
            <a:off x="180000" y="130623"/>
            <a:ext cx="7886700" cy="739710"/>
          </a:xfrm>
        </p:spPr>
        <p:txBody>
          <a:bodyPr anchor="t">
            <a:normAutofit/>
          </a:bodyPr>
          <a:lstStyle>
            <a:lvl1pPr>
              <a:defRPr sz="2800" b="1">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12" name="TextBox 11"/>
          <p:cNvSpPr txBox="1"/>
          <p:nvPr userDrawn="1"/>
        </p:nvSpPr>
        <p:spPr>
          <a:xfrm>
            <a:off x="267477" y="3937518"/>
            <a:ext cx="3041780" cy="1169551"/>
          </a:xfrm>
          <a:prstGeom prst="rect">
            <a:avLst/>
          </a:prstGeom>
          <a:noFill/>
        </p:spPr>
        <p:txBody>
          <a:bodyPr wrap="square" rtlCol="0">
            <a:spAutoFit/>
          </a:bodyPr>
          <a:lstStyle/>
          <a:p>
            <a:r>
              <a:rPr lang="en-CA" sz="1400" u="sng" dirty="0" err="1">
                <a:solidFill>
                  <a:schemeClr val="accent2"/>
                </a:solidFill>
              </a:rPr>
              <a:t>L’image</a:t>
            </a:r>
            <a:r>
              <a:rPr lang="en-CA" sz="1400" u="sng" dirty="0">
                <a:solidFill>
                  <a:schemeClr val="accent2"/>
                </a:solidFill>
              </a:rPr>
              <a:t> </a:t>
            </a:r>
            <a:r>
              <a:rPr lang="en-CA" sz="1400" u="sng" dirty="0" err="1">
                <a:solidFill>
                  <a:schemeClr val="accent2"/>
                </a:solidFill>
              </a:rPr>
              <a:t>entête</a:t>
            </a:r>
            <a:r>
              <a:rPr lang="en-CA" sz="1400" u="sng" dirty="0">
                <a:solidFill>
                  <a:schemeClr val="accent2"/>
                </a:solidFill>
              </a:rPr>
              <a:t> </a:t>
            </a:r>
            <a:r>
              <a:rPr lang="en-CA" sz="1400" dirty="0" err="1">
                <a:solidFill>
                  <a:schemeClr val="accent2"/>
                </a:solidFill>
              </a:rPr>
              <a:t>doit</a:t>
            </a:r>
            <a:r>
              <a:rPr lang="en-CA" sz="1400" dirty="0">
                <a:solidFill>
                  <a:schemeClr val="accent2"/>
                </a:solidFill>
              </a:rPr>
              <a:t> </a:t>
            </a:r>
            <a:r>
              <a:rPr lang="en-CA" sz="1400" dirty="0" err="1">
                <a:solidFill>
                  <a:schemeClr val="accent2"/>
                </a:solidFill>
              </a:rPr>
              <a:t>être</a:t>
            </a:r>
            <a:r>
              <a:rPr lang="en-CA" sz="1400" dirty="0">
                <a:solidFill>
                  <a:schemeClr val="accent2"/>
                </a:solidFill>
              </a:rPr>
              <a:t> </a:t>
            </a:r>
            <a:r>
              <a:rPr lang="en-CA" sz="1400" dirty="0" err="1">
                <a:solidFill>
                  <a:schemeClr val="accent2"/>
                </a:solidFill>
              </a:rPr>
              <a:t>copiée</a:t>
            </a:r>
            <a:r>
              <a:rPr lang="en-CA" sz="1400" dirty="0">
                <a:solidFill>
                  <a:schemeClr val="accent2"/>
                </a:solidFill>
              </a:rPr>
              <a:t> </a:t>
            </a:r>
            <a:r>
              <a:rPr lang="en-CA" sz="1400" dirty="0" err="1">
                <a:solidFill>
                  <a:schemeClr val="accent2"/>
                </a:solidFill>
              </a:rPr>
              <a:t>une</a:t>
            </a:r>
            <a:r>
              <a:rPr lang="en-CA" sz="1400" dirty="0">
                <a:solidFill>
                  <a:schemeClr val="accent2"/>
                </a:solidFill>
              </a:rPr>
              <a:t> </a:t>
            </a:r>
            <a:r>
              <a:rPr lang="en-CA" sz="1400" dirty="0" err="1">
                <a:solidFill>
                  <a:schemeClr val="accent2"/>
                </a:solidFill>
              </a:rPr>
              <a:t>fois</a:t>
            </a:r>
            <a:r>
              <a:rPr lang="en-CA" sz="1400" dirty="0">
                <a:solidFill>
                  <a:schemeClr val="accent2"/>
                </a:solidFill>
              </a:rPr>
              <a:t> le </a:t>
            </a:r>
            <a:r>
              <a:rPr lang="en-CA" sz="1400" dirty="0" err="1">
                <a:solidFill>
                  <a:schemeClr val="accent2"/>
                </a:solidFill>
              </a:rPr>
              <a:t>gabarit</a:t>
            </a:r>
            <a:r>
              <a:rPr lang="en-CA" sz="1400" baseline="0" dirty="0">
                <a:solidFill>
                  <a:schemeClr val="accent2"/>
                </a:solidFill>
              </a:rPr>
              <a:t> </a:t>
            </a:r>
            <a:r>
              <a:rPr lang="en-CA" sz="1400" baseline="0" dirty="0" err="1">
                <a:solidFill>
                  <a:schemeClr val="accent2"/>
                </a:solidFill>
              </a:rPr>
              <a:t>utilisé</a:t>
            </a:r>
            <a:r>
              <a:rPr lang="en-CA" sz="1400" baseline="0" dirty="0">
                <a:solidFill>
                  <a:schemeClr val="accent2"/>
                </a:solidFill>
              </a:rPr>
              <a:t> dans le PPT</a:t>
            </a:r>
            <a:br>
              <a:rPr lang="en-CA" sz="1400" baseline="0" dirty="0">
                <a:solidFill>
                  <a:schemeClr val="accent2"/>
                </a:solidFill>
              </a:rPr>
            </a:br>
            <a:r>
              <a:rPr lang="en-CA" sz="1400" baseline="0" dirty="0">
                <a:solidFill>
                  <a:schemeClr val="accent2"/>
                </a:solidFill>
              </a:rPr>
              <a:t>(</a:t>
            </a:r>
            <a:r>
              <a:rPr lang="en-CA" sz="1400" baseline="0" dirty="0" err="1">
                <a:solidFill>
                  <a:schemeClr val="accent2"/>
                </a:solidFill>
              </a:rPr>
              <a:t>Vaut</a:t>
            </a:r>
            <a:r>
              <a:rPr lang="en-CA" sz="1400" baseline="0" dirty="0">
                <a:solidFill>
                  <a:schemeClr val="accent2"/>
                </a:solidFill>
              </a:rPr>
              <a:t> </a:t>
            </a:r>
            <a:r>
              <a:rPr lang="en-CA" sz="1400" baseline="0" dirty="0" err="1">
                <a:solidFill>
                  <a:schemeClr val="accent2"/>
                </a:solidFill>
              </a:rPr>
              <a:t>mieux</a:t>
            </a:r>
            <a:r>
              <a:rPr lang="en-CA" sz="1400" baseline="0" dirty="0">
                <a:solidFill>
                  <a:schemeClr val="accent2"/>
                </a:solidFill>
              </a:rPr>
              <a:t> </a:t>
            </a:r>
            <a:r>
              <a:rPr lang="en-CA" sz="1400" baseline="0" dirty="0" err="1">
                <a:solidFill>
                  <a:schemeClr val="accent2"/>
                </a:solidFill>
              </a:rPr>
              <a:t>partir</a:t>
            </a:r>
            <a:r>
              <a:rPr lang="en-CA" sz="1400" baseline="0" dirty="0">
                <a:solidFill>
                  <a:schemeClr val="accent2"/>
                </a:solidFill>
              </a:rPr>
              <a:t> de </a:t>
            </a:r>
            <a:r>
              <a:rPr lang="en-CA" sz="1400" baseline="0" dirty="0" err="1">
                <a:solidFill>
                  <a:schemeClr val="accent2"/>
                </a:solidFill>
              </a:rPr>
              <a:t>l’exemple</a:t>
            </a:r>
            <a:r>
              <a:rPr lang="en-CA" sz="1400" baseline="0" dirty="0">
                <a:solidFill>
                  <a:schemeClr val="accent2"/>
                </a:solidFill>
              </a:rPr>
              <a:t>)</a:t>
            </a:r>
            <a:endParaRPr lang="en-CA" sz="1400" dirty="0">
              <a:solidFill>
                <a:schemeClr val="accent2"/>
              </a:solidFill>
            </a:endParaRPr>
          </a:p>
        </p:txBody>
      </p:sp>
      <p:sp>
        <p:nvSpPr>
          <p:cNvPr id="13" name="TextBox 12"/>
          <p:cNvSpPr txBox="1"/>
          <p:nvPr userDrawn="1"/>
        </p:nvSpPr>
        <p:spPr>
          <a:xfrm>
            <a:off x="3576734" y="3937518"/>
            <a:ext cx="3041780" cy="738664"/>
          </a:xfrm>
          <a:prstGeom prst="rect">
            <a:avLst/>
          </a:prstGeom>
          <a:noFill/>
        </p:spPr>
        <p:txBody>
          <a:bodyPr wrap="square" rtlCol="0">
            <a:spAutoFit/>
          </a:bodyPr>
          <a:lstStyle/>
          <a:p>
            <a:r>
              <a:rPr lang="en-CA" sz="1400" u="sng" dirty="0">
                <a:solidFill>
                  <a:schemeClr val="accent2"/>
                </a:solidFill>
              </a:rPr>
              <a:t>Header</a:t>
            </a:r>
            <a:r>
              <a:rPr lang="en-CA" sz="1400" u="sng" baseline="0" dirty="0">
                <a:solidFill>
                  <a:schemeClr val="accent2"/>
                </a:solidFill>
              </a:rPr>
              <a:t> picture </a:t>
            </a:r>
            <a:r>
              <a:rPr lang="en-CA" sz="1400" baseline="0" dirty="0">
                <a:solidFill>
                  <a:schemeClr val="accent2"/>
                </a:solidFill>
              </a:rPr>
              <a:t>must be copied when the template is used in the PPT.</a:t>
            </a:r>
          </a:p>
          <a:p>
            <a:r>
              <a:rPr lang="en-CA" sz="1400" baseline="0" dirty="0">
                <a:solidFill>
                  <a:schemeClr val="accent2"/>
                </a:solidFill>
              </a:rPr>
              <a:t>(Better to start from the example) </a:t>
            </a:r>
            <a:endParaRPr lang="en-CA" sz="1400" dirty="0">
              <a:solidFill>
                <a:schemeClr val="accent2"/>
              </a:solidFill>
            </a:endParaRPr>
          </a:p>
        </p:txBody>
      </p:sp>
    </p:spTree>
    <p:extLst>
      <p:ext uri="{BB962C8B-B14F-4D97-AF65-F5344CB8AC3E}">
        <p14:creationId xmlns:p14="http://schemas.microsoft.com/office/powerpoint/2010/main" val="36979143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Nouvelle section / New Section">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18287" t="11249" r="19505" b="43452"/>
          <a:stretch/>
        </p:blipFill>
        <p:spPr>
          <a:xfrm>
            <a:off x="0" y="0"/>
            <a:ext cx="9144000" cy="5143500"/>
          </a:xfrm>
          <a:prstGeom prst="rect">
            <a:avLst/>
          </a:prstGeom>
          <a:effectLst/>
        </p:spPr>
      </p:pic>
      <p:sp>
        <p:nvSpPr>
          <p:cNvPr id="2" name="Title 1"/>
          <p:cNvSpPr>
            <a:spLocks noGrp="1"/>
          </p:cNvSpPr>
          <p:nvPr>
            <p:ph type="title" hasCustomPrompt="1"/>
          </p:nvPr>
        </p:nvSpPr>
        <p:spPr>
          <a:xfrm>
            <a:off x="2264229" y="1132113"/>
            <a:ext cx="4731658" cy="2757715"/>
          </a:xfrm>
        </p:spPr>
        <p:txBody>
          <a:bodyPr anchor="ctr">
            <a:normAutofit/>
          </a:bodyPr>
          <a:lstStyle>
            <a:lvl1pPr algn="ctr">
              <a:defRPr sz="2800" b="1">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add text</a:t>
            </a:r>
          </a:p>
        </p:txBody>
      </p:sp>
    </p:spTree>
    <p:extLst>
      <p:ext uri="{BB962C8B-B14F-4D97-AF65-F5344CB8AC3E}">
        <p14:creationId xmlns:p14="http://schemas.microsoft.com/office/powerpoint/2010/main" val="31317848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89124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inal - Noir / Black F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6917947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inal - Noir / Black EN">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5" y="0"/>
            <a:ext cx="9139769" cy="5143500"/>
          </a:xfrm>
          <a:prstGeom prst="rect">
            <a:avLst/>
          </a:prstGeom>
        </p:spPr>
      </p:pic>
    </p:spTree>
    <p:extLst>
      <p:ext uri="{BB962C8B-B14F-4D97-AF65-F5344CB8AC3E}">
        <p14:creationId xmlns:p14="http://schemas.microsoft.com/office/powerpoint/2010/main" val="32241535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inal - Blanc / White F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4314369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inal - Blanc / White E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15" y="0"/>
            <a:ext cx="9139769" cy="5143500"/>
          </a:xfrm>
          <a:prstGeom prst="rect">
            <a:avLst/>
          </a:prstGeom>
        </p:spPr>
      </p:pic>
    </p:spTree>
    <p:extLst>
      <p:ext uri="{BB962C8B-B14F-4D97-AF65-F5344CB8AC3E}">
        <p14:creationId xmlns:p14="http://schemas.microsoft.com/office/powerpoint/2010/main" val="23836551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47EB10CD-02C9-4DE9-AF92-58549932B0AC}" type="slidenum">
              <a:rPr lang="en-CA" smtClean="0"/>
              <a:t>‹#›</a:t>
            </a:fld>
            <a:endParaRPr lang="en-CA"/>
          </a:p>
        </p:txBody>
      </p:sp>
    </p:spTree>
    <p:extLst>
      <p:ext uri="{BB962C8B-B14F-4D97-AF65-F5344CB8AC3E}">
        <p14:creationId xmlns:p14="http://schemas.microsoft.com/office/powerpoint/2010/main" val="462428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 Top titl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023938"/>
          </a:xfrm>
          <a:prstGeom prst="rect">
            <a:avLst/>
          </a:prstGeom>
        </p:spPr>
      </p:pic>
      <p:sp>
        <p:nvSpPr>
          <p:cNvPr id="6" name="Rectangle 5"/>
          <p:cNvSpPr/>
          <p:nvPr userDrawn="1"/>
        </p:nvSpPr>
        <p:spPr>
          <a:xfrm>
            <a:off x="0" y="-4140"/>
            <a:ext cx="9144000" cy="5143500"/>
          </a:xfrm>
          <a:prstGeom prst="rect">
            <a:avLst/>
          </a:prstGeom>
          <a:blipFill dpi="0" rotWithShape="1">
            <a:blip r:embed="rId3">
              <a:alphaModFix amt="7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628650" y="130623"/>
            <a:ext cx="7886700" cy="739710"/>
          </a:xfrm>
        </p:spPr>
        <p:txBody>
          <a:bodyPr anchor="b">
            <a:normAutofit/>
          </a:bodyPr>
          <a:lstStyle>
            <a:lvl1pPr>
              <a:defRPr sz="2800" b="1">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p:cNvSpPr>
            <a:spLocks noGrp="1"/>
          </p:cNvSpPr>
          <p:nvPr>
            <p:ph idx="1"/>
          </p:nvPr>
        </p:nvSpPr>
        <p:spPr>
          <a:xfrm>
            <a:off x="628650" y="1270066"/>
            <a:ext cx="7886700" cy="3263504"/>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a:xfrm>
            <a:off x="6910129" y="4767263"/>
            <a:ext cx="2057400" cy="273844"/>
          </a:xfrm>
        </p:spPr>
        <p:txBody>
          <a:bodyPr/>
          <a:lstStyle>
            <a:lvl1pPr>
              <a:defRPr sz="80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fld id="{47EB10CD-02C9-4DE9-AF92-58549932B0AC}" type="slidenum">
              <a:rPr lang="en-CA" smtClean="0"/>
              <a:pPr/>
              <a:t>‹#›</a:t>
            </a:fld>
            <a:endParaRPr lang="en-CA" dirty="0"/>
          </a:p>
        </p:txBody>
      </p:sp>
      <p:pic>
        <p:nvPicPr>
          <p:cNvPr id="9" name="Picture 8" descr="C:\Users\jflevesque\Pictures\ban-neossat.jpg"/>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7380514" y="40317"/>
            <a:ext cx="1687286" cy="706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519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ontent - Top title No Earth">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023938"/>
          </a:xfrm>
          <a:prstGeom prst="rect">
            <a:avLst/>
          </a:prstGeom>
        </p:spPr>
      </p:pic>
      <p:sp>
        <p:nvSpPr>
          <p:cNvPr id="2" name="Title 1"/>
          <p:cNvSpPr>
            <a:spLocks noGrp="1"/>
          </p:cNvSpPr>
          <p:nvPr>
            <p:ph type="title"/>
          </p:nvPr>
        </p:nvSpPr>
        <p:spPr>
          <a:xfrm>
            <a:off x="628650" y="130623"/>
            <a:ext cx="7886700" cy="739710"/>
          </a:xfrm>
        </p:spPr>
        <p:txBody>
          <a:bodyPr anchor="b">
            <a:normAutofit/>
          </a:bodyPr>
          <a:lstStyle>
            <a:lvl1pPr>
              <a:defRPr sz="2800" b="1">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p:cNvSpPr>
            <a:spLocks noGrp="1"/>
          </p:cNvSpPr>
          <p:nvPr>
            <p:ph idx="1"/>
          </p:nvPr>
        </p:nvSpPr>
        <p:spPr>
          <a:xfrm>
            <a:off x="628650" y="1270066"/>
            <a:ext cx="7886700" cy="3263504"/>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a:xfrm>
            <a:off x="6912000" y="4767263"/>
            <a:ext cx="2057400" cy="273844"/>
          </a:xfrm>
        </p:spPr>
        <p:txBody>
          <a:bodyPr/>
          <a:lstStyle>
            <a:lvl1pPr>
              <a:defRPr sz="800">
                <a:latin typeface="Verdana" panose="020B0604030504040204" pitchFamily="34" charset="0"/>
                <a:ea typeface="Verdana" panose="020B0604030504040204" pitchFamily="34" charset="0"/>
                <a:cs typeface="Verdana" panose="020B0604030504040204" pitchFamily="34" charset="0"/>
              </a:defRPr>
            </a:lvl1pPr>
          </a:lstStyle>
          <a:p>
            <a:fld id="{47EB10CD-02C9-4DE9-AF92-58549932B0AC}" type="slidenum">
              <a:rPr lang="en-CA" smtClean="0"/>
              <a:pPr/>
              <a:t>‹#›</a:t>
            </a:fld>
            <a:endParaRPr lang="en-CA" dirty="0"/>
          </a:p>
        </p:txBody>
      </p:sp>
      <p:pic>
        <p:nvPicPr>
          <p:cNvPr id="6" name="Picture 5" descr="C:\Users\jflevesque\Pictures\ban-neossat.jpg"/>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7380514" y="40317"/>
            <a:ext cx="1687286" cy="706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855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ontent2 - Top title with side visual">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64105" t="17050" r="-11736" b="35318"/>
          <a:stretch/>
        </p:blipFill>
        <p:spPr>
          <a:xfrm>
            <a:off x="0" y="0"/>
            <a:ext cx="6658252" cy="5143500"/>
          </a:xfrm>
          <a:prstGeom prst="rect">
            <a:avLst/>
          </a:prstGeom>
        </p:spPr>
      </p:pic>
      <p:sp>
        <p:nvSpPr>
          <p:cNvPr id="2" name="Title 1"/>
          <p:cNvSpPr>
            <a:spLocks noGrp="1"/>
          </p:cNvSpPr>
          <p:nvPr>
            <p:ph type="title"/>
          </p:nvPr>
        </p:nvSpPr>
        <p:spPr>
          <a:xfrm>
            <a:off x="1773716" y="130623"/>
            <a:ext cx="6741634" cy="739710"/>
          </a:xfrm>
        </p:spPr>
        <p:txBody>
          <a:bodyPr anchor="b">
            <a:normAutofit/>
          </a:bodyPr>
          <a:lstStyle>
            <a:lvl1pPr>
              <a:defRPr sz="2800" b="1">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p:cNvSpPr>
            <a:spLocks noGrp="1"/>
          </p:cNvSpPr>
          <p:nvPr>
            <p:ph idx="1"/>
          </p:nvPr>
        </p:nvSpPr>
        <p:spPr>
          <a:xfrm>
            <a:off x="1773716" y="1270065"/>
            <a:ext cx="6741634" cy="3467187"/>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6"/>
          <p:cNvSpPr>
            <a:spLocks noGrp="1"/>
          </p:cNvSpPr>
          <p:nvPr>
            <p:ph type="sldNum" sz="quarter" idx="12"/>
          </p:nvPr>
        </p:nvSpPr>
        <p:spPr>
          <a:xfrm>
            <a:off x="6912000" y="4767263"/>
            <a:ext cx="2057400" cy="273844"/>
          </a:xfrm>
        </p:spPr>
        <p:txBody>
          <a:bodyPr/>
          <a:lstStyle>
            <a:lvl1pPr>
              <a:defRPr sz="800">
                <a:latin typeface="Verdana" panose="020B0604030504040204" pitchFamily="34" charset="0"/>
                <a:ea typeface="Verdana" panose="020B0604030504040204" pitchFamily="34" charset="0"/>
                <a:cs typeface="Verdana" panose="020B0604030504040204" pitchFamily="34" charset="0"/>
              </a:defRPr>
            </a:lvl1pPr>
          </a:lstStyle>
          <a:p>
            <a:fld id="{47EB10CD-02C9-4DE9-AF92-58549932B0AC}" type="slidenum">
              <a:rPr lang="en-CA" smtClean="0"/>
              <a:pPr/>
              <a:t>‹#›</a:t>
            </a:fld>
            <a:endParaRPr lang="en-CA" dirty="0"/>
          </a:p>
        </p:txBody>
      </p:sp>
    </p:spTree>
    <p:extLst>
      <p:ext uri="{BB962C8B-B14F-4D97-AF65-F5344CB8AC3E}">
        <p14:creationId xmlns:p14="http://schemas.microsoft.com/office/powerpoint/2010/main" val="377699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Content2 - Side title Med">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57577" t="14916" r="-20418" b="35104"/>
          <a:stretch/>
        </p:blipFill>
        <p:spPr>
          <a:xfrm>
            <a:off x="0" y="0"/>
            <a:ext cx="8368530" cy="5143500"/>
          </a:xfrm>
          <a:prstGeom prst="rect">
            <a:avLst/>
          </a:prstGeom>
        </p:spPr>
      </p:pic>
      <p:sp>
        <p:nvSpPr>
          <p:cNvPr id="3" name="Content Placeholder 2"/>
          <p:cNvSpPr>
            <a:spLocks noGrp="1"/>
          </p:cNvSpPr>
          <p:nvPr>
            <p:ph idx="1"/>
          </p:nvPr>
        </p:nvSpPr>
        <p:spPr>
          <a:xfrm>
            <a:off x="2776250" y="738131"/>
            <a:ext cx="5739099" cy="3999122"/>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97455" y="457200"/>
            <a:ext cx="1905918" cy="3954779"/>
          </a:xfrm>
        </p:spPr>
        <p:txBody>
          <a:bodyPr anchor="ctr">
            <a:normAutofit/>
          </a:bodyPr>
          <a:lstStyle>
            <a:lvl1pPr algn="r">
              <a:defRPr sz="2800" b="1">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5" name="Slide Number Placeholder 6"/>
          <p:cNvSpPr>
            <a:spLocks noGrp="1"/>
          </p:cNvSpPr>
          <p:nvPr>
            <p:ph type="sldNum" sz="quarter" idx="12"/>
          </p:nvPr>
        </p:nvSpPr>
        <p:spPr>
          <a:xfrm>
            <a:off x="6912000" y="4767263"/>
            <a:ext cx="2057400" cy="273844"/>
          </a:xfrm>
        </p:spPr>
        <p:txBody>
          <a:bodyPr/>
          <a:lstStyle>
            <a:lvl1pPr>
              <a:defRPr sz="800">
                <a:latin typeface="Verdana" panose="020B0604030504040204" pitchFamily="34" charset="0"/>
                <a:ea typeface="Verdana" panose="020B0604030504040204" pitchFamily="34" charset="0"/>
                <a:cs typeface="Verdana" panose="020B0604030504040204" pitchFamily="34" charset="0"/>
              </a:defRPr>
            </a:lvl1pPr>
          </a:lstStyle>
          <a:p>
            <a:fld id="{47EB10CD-02C9-4DE9-AF92-58549932B0AC}" type="slidenum">
              <a:rPr lang="en-CA" smtClean="0"/>
              <a:pPr/>
              <a:t>‹#›</a:t>
            </a:fld>
            <a:endParaRPr lang="en-CA" dirty="0"/>
          </a:p>
        </p:txBody>
      </p:sp>
    </p:spTree>
    <p:extLst>
      <p:ext uri="{BB962C8B-B14F-4D97-AF65-F5344CB8AC3E}">
        <p14:creationId xmlns:p14="http://schemas.microsoft.com/office/powerpoint/2010/main" val="384812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Content2 - Side title Larg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55253" t="19422" r="-7145" b="38620"/>
          <a:stretch/>
        </p:blipFill>
        <p:spPr>
          <a:xfrm>
            <a:off x="0" y="0"/>
            <a:ext cx="8231370" cy="5143500"/>
          </a:xfrm>
          <a:prstGeom prst="rect">
            <a:avLst/>
          </a:prstGeom>
        </p:spPr>
      </p:pic>
      <p:sp>
        <p:nvSpPr>
          <p:cNvPr id="3" name="Content Placeholder 2"/>
          <p:cNvSpPr>
            <a:spLocks noGrp="1"/>
          </p:cNvSpPr>
          <p:nvPr>
            <p:ph idx="1"/>
          </p:nvPr>
        </p:nvSpPr>
        <p:spPr>
          <a:xfrm>
            <a:off x="3415229" y="738131"/>
            <a:ext cx="5100120" cy="3999122"/>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97455" y="738131"/>
            <a:ext cx="2633032" cy="2754216"/>
          </a:xfrm>
        </p:spPr>
        <p:txBody>
          <a:bodyPr anchor="t">
            <a:normAutofit/>
          </a:bodyPr>
          <a:lstStyle>
            <a:lvl1pPr algn="r">
              <a:defRPr sz="2800" b="1">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6" name="Slide Number Placeholder 6"/>
          <p:cNvSpPr>
            <a:spLocks noGrp="1"/>
          </p:cNvSpPr>
          <p:nvPr>
            <p:ph type="sldNum" sz="quarter" idx="12"/>
          </p:nvPr>
        </p:nvSpPr>
        <p:spPr>
          <a:xfrm>
            <a:off x="6912000" y="4767263"/>
            <a:ext cx="2057400" cy="273844"/>
          </a:xfrm>
        </p:spPr>
        <p:txBody>
          <a:bodyPr/>
          <a:lstStyle>
            <a:lvl1pPr>
              <a:defRPr sz="800">
                <a:latin typeface="Verdana" panose="020B0604030504040204" pitchFamily="34" charset="0"/>
                <a:ea typeface="Verdana" panose="020B0604030504040204" pitchFamily="34" charset="0"/>
                <a:cs typeface="Verdana" panose="020B0604030504040204" pitchFamily="34" charset="0"/>
              </a:defRPr>
            </a:lvl1pPr>
          </a:lstStyle>
          <a:p>
            <a:fld id="{47EB10CD-02C9-4DE9-AF92-58549932B0AC}" type="slidenum">
              <a:rPr lang="en-CA" smtClean="0"/>
              <a:pPr/>
              <a:t>‹#›</a:t>
            </a:fld>
            <a:endParaRPr lang="en-CA" dirty="0"/>
          </a:p>
        </p:txBody>
      </p:sp>
    </p:spTree>
    <p:extLst>
      <p:ext uri="{BB962C8B-B14F-4D97-AF65-F5344CB8AC3E}">
        <p14:creationId xmlns:p14="http://schemas.microsoft.com/office/powerpoint/2010/main" val="3368765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Content Dark - Top title">
    <p:bg>
      <p:bgPr>
        <a:gradFill rotWithShape="1">
          <a:gsLst>
            <a:gs pos="0">
              <a:schemeClr val="tx1">
                <a:lumMod val="85000"/>
                <a:lumOff val="15000"/>
              </a:schemeClr>
            </a:gs>
            <a:gs pos="100000">
              <a:schemeClr val="tx1">
                <a:lumMod val="95000"/>
                <a:lumOff val="5000"/>
              </a:schemeClr>
            </a:gs>
          </a:gsLst>
          <a:lin ang="5400000" scaled="0"/>
        </a:gradFill>
        <a:effectLst/>
      </p:bgPr>
    </p:bg>
    <p:spTree>
      <p:nvGrpSpPr>
        <p:cNvPr id="1" name=""/>
        <p:cNvGrpSpPr/>
        <p:nvPr/>
      </p:nvGrpSpPr>
      <p:grpSpPr>
        <a:xfrm>
          <a:off x="0" y="0"/>
          <a:ext cx="0" cy="0"/>
          <a:chOff x="0" y="0"/>
          <a:chExt cx="0" cy="0"/>
        </a:xfrm>
      </p:grpSpPr>
      <p:sp>
        <p:nvSpPr>
          <p:cNvPr id="6" name="Rectangle 5"/>
          <p:cNvSpPr/>
          <p:nvPr userDrawn="1"/>
        </p:nvSpPr>
        <p:spPr>
          <a:xfrm>
            <a:off x="0" y="-4140"/>
            <a:ext cx="9144000" cy="51435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p:cNvPicPr>
            <a:picLocks noChangeAspect="1"/>
          </p:cNvPicPr>
          <p:nvPr userDrawn="1"/>
        </p:nvPicPr>
        <p:blipFill rotWithShape="1">
          <a:blip r:embed="rId3">
            <a:extLst>
              <a:ext uri="{28A0092B-C50C-407E-A947-70E740481C1C}">
                <a14:useLocalDpi xmlns:a14="http://schemas.microsoft.com/office/drawing/2010/main" val="0"/>
              </a:ext>
            </a:extLst>
          </a:blip>
          <a:srcRect b="14390"/>
          <a:stretch/>
        </p:blipFill>
        <p:spPr>
          <a:xfrm>
            <a:off x="-1" y="-11491"/>
            <a:ext cx="9188067" cy="880816"/>
          </a:xfrm>
          <a:prstGeom prst="rect">
            <a:avLst/>
          </a:prstGeom>
        </p:spPr>
      </p:pic>
      <p:sp>
        <p:nvSpPr>
          <p:cNvPr id="2" name="Title 1"/>
          <p:cNvSpPr>
            <a:spLocks noGrp="1"/>
          </p:cNvSpPr>
          <p:nvPr>
            <p:ph type="title"/>
          </p:nvPr>
        </p:nvSpPr>
        <p:spPr>
          <a:xfrm>
            <a:off x="628650" y="130623"/>
            <a:ext cx="7886700" cy="739710"/>
          </a:xfrm>
        </p:spPr>
        <p:txBody>
          <a:bodyPr anchor="b">
            <a:normAutofit/>
          </a:bodyPr>
          <a:lstStyle>
            <a:lvl1pPr>
              <a:defRPr sz="2800" b="1">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p:cNvSpPr>
            <a:spLocks noGrp="1"/>
          </p:cNvSpPr>
          <p:nvPr>
            <p:ph idx="1"/>
          </p:nvPr>
        </p:nvSpPr>
        <p:spPr>
          <a:xfrm>
            <a:off x="628650" y="1270066"/>
            <a:ext cx="7886700" cy="3263504"/>
          </a:xfrm>
        </p:spPr>
        <p:txBody>
          <a:bodyPr/>
          <a:lstStyle>
            <a:lvl1pPr>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a:xfrm>
            <a:off x="6912000" y="4767263"/>
            <a:ext cx="2057400" cy="273844"/>
          </a:xfrm>
        </p:spPr>
        <p:txBody>
          <a:bodyPr/>
          <a:lstStyle>
            <a:lvl1pPr>
              <a:defRPr sz="800">
                <a:latin typeface="Verdana" panose="020B0604030504040204" pitchFamily="34" charset="0"/>
                <a:ea typeface="Verdana" panose="020B0604030504040204" pitchFamily="34" charset="0"/>
                <a:cs typeface="Verdana" panose="020B0604030504040204" pitchFamily="34" charset="0"/>
              </a:defRPr>
            </a:lvl1pPr>
          </a:lstStyle>
          <a:p>
            <a:fld id="{47EB10CD-02C9-4DE9-AF92-58549932B0AC}" type="slidenum">
              <a:rPr lang="en-CA" smtClean="0"/>
              <a:pPr/>
              <a:t>‹#›</a:t>
            </a:fld>
            <a:endParaRPr lang="en-CA" dirty="0"/>
          </a:p>
        </p:txBody>
      </p:sp>
    </p:spTree>
    <p:extLst>
      <p:ext uri="{BB962C8B-B14F-4D97-AF65-F5344CB8AC3E}">
        <p14:creationId xmlns:p14="http://schemas.microsoft.com/office/powerpoint/2010/main" val="1383498759"/>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Content Dark - Top title No Earth">
    <p:bg>
      <p:bgPr>
        <a:gradFill rotWithShape="1">
          <a:gsLst>
            <a:gs pos="0">
              <a:schemeClr val="tx1">
                <a:lumMod val="85000"/>
                <a:lumOff val="15000"/>
              </a:schemeClr>
            </a:gs>
            <a:gs pos="100000">
              <a:schemeClr val="tx1">
                <a:lumMod val="95000"/>
                <a:lumOff val="5000"/>
              </a:schemeClr>
            </a:gs>
          </a:gsLst>
          <a:lin ang="5400000" scaled="0"/>
        </a:gra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b="14390"/>
          <a:stretch/>
        </p:blipFill>
        <p:spPr>
          <a:xfrm>
            <a:off x="-1" y="-11491"/>
            <a:ext cx="9188067" cy="880816"/>
          </a:xfrm>
          <a:prstGeom prst="rect">
            <a:avLst/>
          </a:prstGeom>
        </p:spPr>
      </p:pic>
      <p:sp>
        <p:nvSpPr>
          <p:cNvPr id="2" name="Title 1"/>
          <p:cNvSpPr>
            <a:spLocks noGrp="1"/>
          </p:cNvSpPr>
          <p:nvPr>
            <p:ph type="title"/>
          </p:nvPr>
        </p:nvSpPr>
        <p:spPr>
          <a:xfrm>
            <a:off x="628650" y="130623"/>
            <a:ext cx="7886700" cy="739710"/>
          </a:xfrm>
        </p:spPr>
        <p:txBody>
          <a:bodyPr anchor="b">
            <a:normAutofit/>
          </a:bodyPr>
          <a:lstStyle>
            <a:lvl1pPr>
              <a:defRPr sz="2800" b="1">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p:cNvSpPr>
            <a:spLocks noGrp="1"/>
          </p:cNvSpPr>
          <p:nvPr>
            <p:ph idx="1"/>
          </p:nvPr>
        </p:nvSpPr>
        <p:spPr>
          <a:xfrm>
            <a:off x="628650" y="1270066"/>
            <a:ext cx="7886700" cy="3263504"/>
          </a:xfrm>
        </p:spPr>
        <p:txBody>
          <a:bodyPr/>
          <a:lstStyle>
            <a:lvl1pPr>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a:xfrm>
            <a:off x="6912000" y="4767263"/>
            <a:ext cx="2057400" cy="273844"/>
          </a:xfrm>
        </p:spPr>
        <p:txBody>
          <a:bodyPr/>
          <a:lstStyle>
            <a:lvl1pPr>
              <a:defRPr sz="800">
                <a:latin typeface="Verdana" panose="020B0604030504040204" pitchFamily="34" charset="0"/>
                <a:ea typeface="Verdana" panose="020B0604030504040204" pitchFamily="34" charset="0"/>
                <a:cs typeface="Verdana" panose="020B0604030504040204" pitchFamily="34" charset="0"/>
              </a:defRPr>
            </a:lvl1pPr>
          </a:lstStyle>
          <a:p>
            <a:fld id="{47EB10CD-02C9-4DE9-AF92-58549932B0AC}" type="slidenum">
              <a:rPr lang="en-CA" smtClean="0"/>
              <a:pPr/>
              <a:t>‹#›</a:t>
            </a:fld>
            <a:endParaRPr lang="en-CA" dirty="0"/>
          </a:p>
        </p:txBody>
      </p:sp>
    </p:spTree>
    <p:extLst>
      <p:ext uri="{BB962C8B-B14F-4D97-AF65-F5344CB8AC3E}">
        <p14:creationId xmlns:p14="http://schemas.microsoft.com/office/powerpoint/2010/main" val="641023189"/>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8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CA"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8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CA"/>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8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47EB10CD-02C9-4DE9-AF92-58549932B0AC}" type="slidenum">
              <a:rPr lang="en-CA" smtClean="0"/>
              <a:pPr/>
              <a:t>‹#›</a:t>
            </a:fld>
            <a:endParaRPr lang="en-CA"/>
          </a:p>
        </p:txBody>
      </p:sp>
    </p:spTree>
    <p:extLst>
      <p:ext uri="{BB962C8B-B14F-4D97-AF65-F5344CB8AC3E}">
        <p14:creationId xmlns:p14="http://schemas.microsoft.com/office/powerpoint/2010/main" val="3854593866"/>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85" r:id="rId4"/>
    <p:sldLayoutId id="2147483681" r:id="rId5"/>
    <p:sldLayoutId id="2147483684" r:id="rId6"/>
    <p:sldLayoutId id="2147483683" r:id="rId7"/>
    <p:sldLayoutId id="2147483680" r:id="rId8"/>
    <p:sldLayoutId id="2147483686" r:id="rId9"/>
    <p:sldLayoutId id="2147483677" r:id="rId10"/>
    <p:sldLayoutId id="2147483678" r:id="rId11"/>
    <p:sldLayoutId id="2147483679"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673" r:id="rId24"/>
    <p:sldLayoutId id="2147483687" r:id="rId25"/>
    <p:sldLayoutId id="2147483700" r:id="rId26"/>
    <p:sldLayoutId id="2147483688" r:id="rId27"/>
    <p:sldLayoutId id="2147483701" r:id="rId28"/>
    <p:sldLayoutId id="2147483666" r:id="rId29"/>
  </p:sldLayoutIdLst>
  <p:hf hdr="0" ftr="0" dt="0"/>
  <p:txStyles>
    <p:titleStyle>
      <a:lvl1pPr algn="l" defTabSz="685800" rtl="0" eaLnBrk="1" latinLnBrk="0" hangingPunct="1">
        <a:lnSpc>
          <a:spcPct val="90000"/>
        </a:lnSpc>
        <a:spcBef>
          <a:spcPct val="0"/>
        </a:spcBef>
        <a:buNone/>
        <a:defRPr sz="33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docs.astropy.org/en/stable/io/fits/#working-with-fits-headers" TargetMode="External"/><Relationship Id="rId2" Type="http://schemas.openxmlformats.org/officeDocument/2006/relationships/hyperlink" Target="https://docs.astropy.org/en/stable/index.html" TargetMode="Externa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media" Target="../media/media3.mp4"/><Relationship Id="rId7" Type="http://schemas.openxmlformats.org/officeDocument/2006/relationships/image" Target="../media/image3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2.xml"/><Relationship Id="rId5" Type="http://schemas.openxmlformats.org/officeDocument/2006/relationships/slideLayout" Target="../slideLayouts/slideLayout3.xml"/><Relationship Id="rId4" Type="http://schemas.openxmlformats.org/officeDocument/2006/relationships/video" Target="../media/media3.mp4"/></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gif"/><Relationship Id="rId1" Type="http://schemas.openxmlformats.org/officeDocument/2006/relationships/slideLayout" Target="../slideLayouts/slideLayout3.xml"/><Relationship Id="rId4" Type="http://schemas.openxmlformats.org/officeDocument/2006/relationships/image" Target="../media/image4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video" Target="../media/media1.avi"/><Relationship Id="rId7" Type="http://schemas.openxmlformats.org/officeDocument/2006/relationships/image" Target="../media/image27.png"/><Relationship Id="rId2" Type="http://schemas.microsoft.com/office/2007/relationships/media" Target="../media/media1.avi"/><Relationship Id="rId1" Type="http://schemas.openxmlformats.org/officeDocument/2006/relationships/video" Target="file:///C:\Users\DHebertRoy\AppData\Roaming\OpenText\OTEdit\EC_production\c38737152\NULL" TargetMode="Externa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s://github.com/jasonfrowe/neossat" TargetMode="Externa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ftp://ftp.asc-csa.gc.ca/users/OpenData_DonneesOuvertes/pub/NEOSSAT/ASTRO/" TargetMode="Externa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www.spacetelescope.org/projects/fits_liberator/download_v30/"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hyperlink" Target="https://fits.gsfc.nasa.gov/fits_libraries.html"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file:///C:\Users\DHebertRoy\AppData\Roaming\OpenText\OTEdit\EC_production\c38737152\NULL" TargetMode="External"/><Relationship Id="rId2" Type="http://schemas.openxmlformats.org/officeDocument/2006/relationships/image" Target="../media/image31.png"/><Relationship Id="rId1" Type="http://schemas.openxmlformats.org/officeDocument/2006/relationships/slideLayout" Target="../slideLayouts/slideLayout3.xml"/><Relationship Id="rId5" Type="http://schemas.openxmlformats.org/officeDocument/2006/relationships/image" Target="../media/image5.jpeg"/><Relationship Id="rId4" Type="http://schemas.openxmlformats.org/officeDocument/2006/relationships/hyperlink" Target="ftp://ftp.asc-csa.gc.ca/users/OpenData_DonneesOuvertes/pub/NEOSSAT/SupportingDocument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408" y="1817566"/>
            <a:ext cx="4696844" cy="1383853"/>
          </a:xfrm>
        </p:spPr>
        <p:txBody>
          <a:bodyPr/>
          <a:lstStyle/>
          <a:p>
            <a:r>
              <a:rPr lang="fr-CA"/>
              <a:t>Défi des applications spatiales – NEOSSat</a:t>
            </a:r>
          </a:p>
        </p:txBody>
      </p:sp>
      <p:sp>
        <p:nvSpPr>
          <p:cNvPr id="3" name="Subtitle 2"/>
          <p:cNvSpPr>
            <a:spLocks noGrp="1"/>
          </p:cNvSpPr>
          <p:nvPr>
            <p:ph type="subTitle" idx="1"/>
          </p:nvPr>
        </p:nvSpPr>
        <p:spPr>
          <a:xfrm>
            <a:off x="261655" y="3201419"/>
            <a:ext cx="3120642" cy="1537729"/>
          </a:xfrm>
        </p:spPr>
        <p:txBody>
          <a:bodyPr>
            <a:normAutofit fontScale="77500" lnSpcReduction="20000"/>
          </a:bodyPr>
          <a:lstStyle/>
          <a:p>
            <a:r>
              <a:rPr lang="fr-CA" dirty="0"/>
              <a:t>ASC/V. </a:t>
            </a:r>
            <a:r>
              <a:rPr lang="fr-CA" dirty="0" err="1"/>
              <a:t>Abbasi</a:t>
            </a:r>
            <a:endParaRPr lang="fr-CA" dirty="0"/>
          </a:p>
          <a:p>
            <a:r>
              <a:rPr lang="fr-CA" dirty="0"/>
              <a:t>ASC/N. </a:t>
            </a:r>
            <a:r>
              <a:rPr lang="fr-CA" dirty="0" err="1"/>
              <a:t>Cziranka</a:t>
            </a:r>
            <a:r>
              <a:rPr lang="fr-CA" dirty="0"/>
              <a:t>-Crooks</a:t>
            </a:r>
          </a:p>
          <a:p>
            <a:r>
              <a:rPr lang="fr-CA" dirty="0"/>
              <a:t>RDDC/S. </a:t>
            </a:r>
            <a:r>
              <a:rPr lang="fr-CA" dirty="0" err="1"/>
              <a:t>Thorsteinson</a:t>
            </a:r>
            <a:endParaRPr lang="fr-CA" dirty="0"/>
          </a:p>
          <a:p>
            <a:r>
              <a:rPr lang="fr-CA" dirty="0"/>
              <a:t>RDDC/L. Scott</a:t>
            </a:r>
          </a:p>
          <a:p>
            <a:r>
              <a:rPr lang="fr-CA" dirty="0" err="1"/>
              <a:t>Bishop’s</a:t>
            </a:r>
            <a:r>
              <a:rPr lang="fr-CA" dirty="0"/>
              <a:t>/J. Rowe</a:t>
            </a:r>
          </a:p>
          <a:p>
            <a:r>
              <a:rPr lang="fr-CA" dirty="0"/>
              <a:t>NRC/D. </a:t>
            </a:r>
            <a:r>
              <a:rPr lang="fr-CA" dirty="0" err="1"/>
              <a:t>Balam</a:t>
            </a:r>
            <a:endParaRPr lang="fr-CA" dirty="0"/>
          </a:p>
          <a:p>
            <a:endParaRPr lang="en-US" dirty="0"/>
          </a:p>
          <a:p>
            <a:endParaRPr lang="en-CA"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817" y="105006"/>
            <a:ext cx="3180942" cy="2355885"/>
          </a:xfrm>
          <a:prstGeom prst="rect">
            <a:avLst/>
          </a:prstGeom>
        </p:spPr>
      </p:pic>
    </p:spTree>
    <p:extLst>
      <p:ext uri="{BB962C8B-B14F-4D97-AF65-F5344CB8AC3E}">
        <p14:creationId xmlns:p14="http://schemas.microsoft.com/office/powerpoint/2010/main" val="2447906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18" y="0"/>
            <a:ext cx="7245927" cy="739710"/>
          </a:xfrm>
        </p:spPr>
        <p:txBody>
          <a:bodyPr>
            <a:noAutofit/>
          </a:bodyPr>
          <a:lstStyle/>
          <a:p>
            <a:pPr algn="ctr"/>
            <a:r>
              <a:rPr lang="fr-CA" sz="2200" dirty="0"/>
              <a:t>Défis des applications spatiales de </a:t>
            </a:r>
            <a:r>
              <a:rPr lang="fr-CA" sz="2200" dirty="0" err="1"/>
              <a:t>NEOSSat</a:t>
            </a:r>
            <a:endParaRPr lang="fr-CA" sz="22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203635447"/>
              </p:ext>
            </p:extLst>
          </p:nvPr>
        </p:nvGraphicFramePr>
        <p:xfrm>
          <a:off x="0" y="882716"/>
          <a:ext cx="9143998" cy="3840480"/>
        </p:xfrm>
        <a:graphic>
          <a:graphicData uri="http://schemas.openxmlformats.org/drawingml/2006/table">
            <a:tbl>
              <a:tblPr firstRow="1" bandRow="1">
                <a:tableStyleId>{5C22544A-7EE6-4342-B048-85BDC9FD1C3A}</a:tableStyleId>
              </a:tblPr>
              <a:tblGrid>
                <a:gridCol w="1662545">
                  <a:extLst>
                    <a:ext uri="{9D8B030D-6E8A-4147-A177-3AD203B41FA5}">
                      <a16:colId xmlns:a16="http://schemas.microsoft.com/office/drawing/2014/main" val="3430585089"/>
                    </a:ext>
                  </a:extLst>
                </a:gridCol>
                <a:gridCol w="2271425">
                  <a:extLst>
                    <a:ext uri="{9D8B030D-6E8A-4147-A177-3AD203B41FA5}">
                      <a16:colId xmlns:a16="http://schemas.microsoft.com/office/drawing/2014/main" val="2928519710"/>
                    </a:ext>
                  </a:extLst>
                </a:gridCol>
                <a:gridCol w="2605014">
                  <a:extLst>
                    <a:ext uri="{9D8B030D-6E8A-4147-A177-3AD203B41FA5}">
                      <a16:colId xmlns:a16="http://schemas.microsoft.com/office/drawing/2014/main" val="182003990"/>
                    </a:ext>
                  </a:extLst>
                </a:gridCol>
                <a:gridCol w="2605014">
                  <a:extLst>
                    <a:ext uri="{9D8B030D-6E8A-4147-A177-3AD203B41FA5}">
                      <a16:colId xmlns:a16="http://schemas.microsoft.com/office/drawing/2014/main" val="1446335099"/>
                    </a:ext>
                  </a:extLst>
                </a:gridCol>
              </a:tblGrid>
              <a:tr h="532990">
                <a:tc>
                  <a:txBody>
                    <a:bodyPr/>
                    <a:lstStyle/>
                    <a:p>
                      <a:endParaRPr lang="en-CA" sz="1400" dirty="0"/>
                    </a:p>
                  </a:txBody>
                  <a:tcPr/>
                </a:tc>
                <a:tc>
                  <a:txBody>
                    <a:bodyPr/>
                    <a:lstStyle/>
                    <a:p>
                      <a:pPr algn="ctr"/>
                      <a:r>
                        <a:rPr lang="fr-CA" sz="1400" dirty="0"/>
                        <a:t>1)</a:t>
                      </a:r>
                    </a:p>
                    <a:p>
                      <a:pPr algn="ctr"/>
                      <a:r>
                        <a:rPr lang="fr-CA" sz="1400" dirty="0"/>
                        <a:t>Outil de recherche d’images</a:t>
                      </a:r>
                    </a:p>
                  </a:txBody>
                  <a:tcPr/>
                </a:tc>
                <a:tc>
                  <a:txBody>
                    <a:bodyPr/>
                    <a:lstStyle/>
                    <a:p>
                      <a:pPr algn="ctr"/>
                      <a:r>
                        <a:rPr lang="fr-CA" sz="1400"/>
                        <a:t>2)</a:t>
                      </a:r>
                    </a:p>
                    <a:p>
                      <a:pPr algn="ctr"/>
                      <a:r>
                        <a:rPr lang="fr-CA" sz="1400"/>
                        <a:t>Analyser</a:t>
                      </a:r>
                      <a:r>
                        <a:rPr lang="fr-CA" sz="1400" baseline="0"/>
                        <a:t> les images</a:t>
                      </a:r>
                    </a:p>
                  </a:txBody>
                  <a:tcPr/>
                </a:tc>
                <a:tc>
                  <a:txBody>
                    <a:bodyPr/>
                    <a:lstStyle/>
                    <a:p>
                      <a:pPr algn="ctr"/>
                      <a:r>
                        <a:rPr lang="fr-CA" sz="1400"/>
                        <a:t>3)</a:t>
                      </a:r>
                    </a:p>
                    <a:p>
                      <a:pPr algn="ctr"/>
                      <a:r>
                        <a:rPr lang="fr-CA" sz="1400"/>
                        <a:t>Animer un astéroïde/une comète</a:t>
                      </a:r>
                    </a:p>
                  </a:txBody>
                  <a:tcPr/>
                </a:tc>
                <a:extLst>
                  <a:ext uri="{0D108BD9-81ED-4DB2-BD59-A6C34878D82A}">
                    <a16:rowId xmlns:a16="http://schemas.microsoft.com/office/drawing/2014/main" val="3578664028"/>
                  </a:ext>
                </a:extLst>
              </a:tr>
              <a:tr h="532990">
                <a:tc>
                  <a:txBody>
                    <a:bodyPr/>
                    <a:lstStyle/>
                    <a:p>
                      <a:r>
                        <a:rPr lang="fr-CA" sz="1600" b="0" i="1">
                          <a:solidFill>
                            <a:schemeClr val="bg1"/>
                          </a:solidFill>
                        </a:rPr>
                        <a:t>Objectif</a:t>
                      </a:r>
                    </a:p>
                  </a:txBody>
                  <a:tcPr>
                    <a:solidFill>
                      <a:schemeClr val="accent1"/>
                    </a:solidFill>
                  </a:tcPr>
                </a:tc>
                <a:tc>
                  <a:txBody>
                    <a:bodyPr/>
                    <a:lstStyle/>
                    <a:p>
                      <a:r>
                        <a:rPr lang="fr-CA" sz="1400" dirty="0"/>
                        <a:t>Créer une base de données flexible pour trouver les données</a:t>
                      </a:r>
                      <a:r>
                        <a:rPr lang="fr-CA" sz="1400" baseline="0" dirty="0"/>
                        <a:t> répondant aux critères définis par l’utilisateur</a:t>
                      </a:r>
                    </a:p>
                  </a:txBody>
                  <a:tcPr/>
                </a:tc>
                <a:tc>
                  <a:txBody>
                    <a:bodyPr/>
                    <a:lstStyle/>
                    <a:p>
                      <a:r>
                        <a:rPr lang="fr-CA" sz="1400" dirty="0"/>
                        <a:t>Analyser les différences entre les images d’une même région de l’</a:t>
                      </a:r>
                      <a:r>
                        <a:rPr lang="fr-CA" sz="1400" baseline="0" dirty="0"/>
                        <a:t>espace pour reconnaître les objets en mouvement ou d’autres changements</a:t>
                      </a:r>
                    </a:p>
                  </a:txBody>
                  <a:tcPr/>
                </a:tc>
                <a:tc>
                  <a:txBody>
                    <a:bodyPr/>
                    <a:lstStyle/>
                    <a:p>
                      <a:pPr marL="0" indent="0">
                        <a:buFont typeface="Arial" panose="020B0604020202020204" pitchFamily="34" charset="0"/>
                        <a:buNone/>
                      </a:pPr>
                      <a:r>
                        <a:rPr lang="fr-CA" sz="1400" dirty="0"/>
                        <a:t>Construire des</a:t>
                      </a:r>
                      <a:r>
                        <a:rPr lang="fr-CA" sz="1400" baseline="0" dirty="0"/>
                        <a:t> animations à partir d’une série d’images d’un astéroïde ou d’une comète en mouvement</a:t>
                      </a:r>
                    </a:p>
                  </a:txBody>
                  <a:tcPr/>
                </a:tc>
                <a:extLst>
                  <a:ext uri="{0D108BD9-81ED-4DB2-BD59-A6C34878D82A}">
                    <a16:rowId xmlns:a16="http://schemas.microsoft.com/office/drawing/2014/main" val="2035431155"/>
                  </a:ext>
                </a:extLst>
              </a:tr>
              <a:tr h="532990">
                <a:tc>
                  <a:txBody>
                    <a:bodyPr/>
                    <a:lstStyle/>
                    <a:p>
                      <a:r>
                        <a:rPr lang="fr-CA" sz="1600" b="0" i="1">
                          <a:solidFill>
                            <a:schemeClr val="bg1"/>
                          </a:solidFill>
                        </a:rPr>
                        <a:t>Ensemble de compétences</a:t>
                      </a:r>
                    </a:p>
                  </a:txBody>
                  <a:tcPr>
                    <a:solidFill>
                      <a:schemeClr val="accent1"/>
                    </a:solidFill>
                  </a:tcPr>
                </a:tc>
                <a:tc>
                  <a:txBody>
                    <a:bodyPr/>
                    <a:lstStyle/>
                    <a:p>
                      <a:r>
                        <a:rPr lang="fr-CA" sz="1400"/>
                        <a:t>Conception de bases de données</a:t>
                      </a:r>
                    </a:p>
                  </a:txBody>
                  <a:tcPr/>
                </a:tc>
                <a:tc>
                  <a:txBody>
                    <a:bodyPr/>
                    <a:lstStyle/>
                    <a:p>
                      <a:r>
                        <a:rPr lang="fr-CA" sz="1400"/>
                        <a:t>Exploration de données, </a:t>
                      </a:r>
                      <a:r>
                        <a:rPr lang="fr-CA" sz="1400" baseline="0"/>
                        <a:t>intelligence</a:t>
                      </a:r>
                      <a:r>
                        <a:rPr lang="fr-CA" sz="1400"/>
                        <a:t> artificielle</a:t>
                      </a:r>
                    </a:p>
                  </a:txBody>
                  <a:tcPr/>
                </a:tc>
                <a:tc>
                  <a:txBody>
                    <a:bodyPr/>
                    <a:lstStyle/>
                    <a:p>
                      <a:r>
                        <a:rPr lang="fr-CA" sz="1400" dirty="0"/>
                        <a:t>Visualisation</a:t>
                      </a:r>
                    </a:p>
                  </a:txBody>
                  <a:tcPr/>
                </a:tc>
                <a:extLst>
                  <a:ext uri="{0D108BD9-81ED-4DB2-BD59-A6C34878D82A}">
                    <a16:rowId xmlns:a16="http://schemas.microsoft.com/office/drawing/2014/main" val="1362303864"/>
                  </a:ext>
                </a:extLst>
              </a:tr>
              <a:tr h="532990">
                <a:tc>
                  <a:txBody>
                    <a:bodyPr/>
                    <a:lstStyle/>
                    <a:p>
                      <a:r>
                        <a:rPr lang="fr-CA" sz="1600" b="0" i="1">
                          <a:solidFill>
                            <a:schemeClr val="bg1"/>
                          </a:solidFill>
                        </a:rPr>
                        <a:t>Ensemble de données</a:t>
                      </a:r>
                    </a:p>
                  </a:txBody>
                  <a:tcPr>
                    <a:solidFill>
                      <a:schemeClr val="accent1"/>
                    </a:solidFill>
                  </a:tcPr>
                </a:tc>
                <a:tc>
                  <a:txBody>
                    <a:bodyPr/>
                    <a:lstStyle/>
                    <a:p>
                      <a:r>
                        <a:rPr lang="fr-CA" sz="1400" dirty="0"/>
                        <a:t>Tout ensemble d’images</a:t>
                      </a:r>
                      <a:r>
                        <a:rPr lang="fr-CA" sz="1400" baseline="0" dirty="0"/>
                        <a:t>, extraction et stockage des données d’en-tête</a:t>
                      </a:r>
                    </a:p>
                  </a:txBody>
                  <a:tcPr/>
                </a:tc>
                <a:tc>
                  <a:txBody>
                    <a:bodyPr/>
                    <a:lstStyle/>
                    <a:p>
                      <a:r>
                        <a:rPr lang="fr-CA" sz="1400" dirty="0"/>
                        <a:t>Images </a:t>
                      </a:r>
                      <a:r>
                        <a:rPr lang="fr-CA" sz="1400" baseline="0" dirty="0"/>
                        <a:t>nettoyées</a:t>
                      </a:r>
                      <a:r>
                        <a:rPr lang="fr-CA" sz="1400" dirty="0"/>
                        <a:t> à l’état</a:t>
                      </a:r>
                      <a:r>
                        <a:rPr lang="fr-CA" sz="1400" baseline="0" dirty="0"/>
                        <a:t> « Fine Point » à partir d’images de levés (même région sur différentes orbites)</a:t>
                      </a:r>
                    </a:p>
                  </a:txBody>
                  <a:tcPr/>
                </a:tc>
                <a:tc>
                  <a:txBody>
                    <a:bodyPr/>
                    <a:lstStyle/>
                    <a:p>
                      <a:r>
                        <a:rPr lang="fr-CA" sz="1400" dirty="0"/>
                        <a:t>Images nettoyées d</a:t>
                      </a:r>
                      <a:r>
                        <a:rPr lang="fr-CA" sz="1400" baseline="0" dirty="0"/>
                        <a:t>’une cible donnée pendant plusieurs jours</a:t>
                      </a:r>
                    </a:p>
                  </a:txBody>
                  <a:tcPr/>
                </a:tc>
                <a:extLst>
                  <a:ext uri="{0D108BD9-81ED-4DB2-BD59-A6C34878D82A}">
                    <a16:rowId xmlns:a16="http://schemas.microsoft.com/office/drawing/2014/main" val="265964261"/>
                  </a:ext>
                </a:extLst>
              </a:tr>
            </a:tbl>
          </a:graphicData>
        </a:graphic>
      </p:graphicFrame>
      <p:sp>
        <p:nvSpPr>
          <p:cNvPr id="4" name="Slide Number Placeholder 3"/>
          <p:cNvSpPr>
            <a:spLocks noGrp="1"/>
          </p:cNvSpPr>
          <p:nvPr>
            <p:ph type="sldNum" sz="quarter" idx="12"/>
          </p:nvPr>
        </p:nvSpPr>
        <p:spPr/>
        <p:txBody>
          <a:bodyPr/>
          <a:lstStyle/>
          <a:p>
            <a:fld id="{47EB10CD-02C9-4DE9-AF92-58549932B0AC}" type="slidenum">
              <a:rPr lang="en-CA" smtClean="0"/>
              <a:pPr/>
              <a:t>10</a:t>
            </a:fld>
            <a:endParaRPr lang="en-CA"/>
          </a:p>
        </p:txBody>
      </p:sp>
    </p:spTree>
    <p:extLst>
      <p:ext uri="{BB962C8B-B14F-4D97-AF65-F5344CB8AC3E}">
        <p14:creationId xmlns:p14="http://schemas.microsoft.com/office/powerpoint/2010/main" val="1621795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321" y="93950"/>
            <a:ext cx="6664248" cy="739710"/>
          </a:xfrm>
        </p:spPr>
        <p:txBody>
          <a:bodyPr>
            <a:noAutofit/>
          </a:bodyPr>
          <a:lstStyle/>
          <a:p>
            <a:pPr algn="ctr"/>
            <a:r>
              <a:rPr lang="fr-CA" sz="2400" dirty="0"/>
              <a:t>Défi n</a:t>
            </a:r>
            <a:r>
              <a:rPr lang="fr-CA" sz="2400" baseline="30000" dirty="0"/>
              <a:t>o</a:t>
            </a:r>
            <a:r>
              <a:rPr lang="fr-CA" sz="2400" dirty="0"/>
              <a:t> 1 – Rechercher dans la base de données d’images</a:t>
            </a:r>
          </a:p>
        </p:txBody>
      </p:sp>
      <p:sp>
        <p:nvSpPr>
          <p:cNvPr id="3" name="Content Placeholder 2"/>
          <p:cNvSpPr>
            <a:spLocks noGrp="1"/>
          </p:cNvSpPr>
          <p:nvPr>
            <p:ph idx="1"/>
          </p:nvPr>
        </p:nvSpPr>
        <p:spPr>
          <a:xfrm>
            <a:off x="0" y="994007"/>
            <a:ext cx="8967528" cy="3263504"/>
          </a:xfrm>
        </p:spPr>
        <p:txBody>
          <a:bodyPr>
            <a:normAutofit/>
          </a:bodyPr>
          <a:lstStyle/>
          <a:p>
            <a:pPr lvl="1"/>
            <a:r>
              <a:rPr lang="fr-CA" sz="1400" dirty="0"/>
              <a:t>Utilisez les en-têtes d’images FITS pour construire une structure de données consultable et </a:t>
            </a:r>
            <a:r>
              <a:rPr lang="fr-CA" sz="1400" dirty="0" smtClean="0"/>
              <a:t>simplifier </a:t>
            </a:r>
            <a:r>
              <a:rPr lang="fr-CA" sz="1400" dirty="0"/>
              <a:t>l’accès à toutes les images répondant à des critères spécifiques</a:t>
            </a:r>
          </a:p>
          <a:p>
            <a:pPr lvl="1"/>
            <a:r>
              <a:rPr lang="fr-CA" sz="1400" dirty="0"/>
              <a:t>Exemple : utilisez votre outil pour trouver toutes les images prises de « </a:t>
            </a:r>
            <a:r>
              <a:rPr lang="fr-CA" sz="1400" dirty="0" err="1"/>
              <a:t>TargetY</a:t>
            </a:r>
            <a:r>
              <a:rPr lang="fr-CA" sz="1400" dirty="0"/>
              <a:t> » ou toutes les images pointant dans une partie spécifique du ciel nocturne (plage RA/</a:t>
            </a:r>
            <a:r>
              <a:rPr lang="fr-CA" sz="1400" dirty="0" err="1"/>
              <a:t>Dec</a:t>
            </a:r>
            <a:r>
              <a:rPr lang="fr-CA" sz="1400" dirty="0"/>
              <a:t>)</a:t>
            </a:r>
          </a:p>
          <a:p>
            <a:pPr lvl="1"/>
            <a:r>
              <a:rPr lang="fr-CA" sz="1400" dirty="0"/>
              <a:t>N’hésitez pas à jeter un coup d’œil à la section </a:t>
            </a:r>
            <a:r>
              <a:rPr lang="fr-CA" sz="1400" dirty="0" err="1">
                <a:hlinkClick r:id="rId2"/>
              </a:rPr>
              <a:t>astropy</a:t>
            </a:r>
            <a:r>
              <a:rPr lang="fr-CA" sz="1400" dirty="0"/>
              <a:t> du chapitre </a:t>
            </a:r>
            <a:r>
              <a:rPr lang="fr-CA" sz="1400" dirty="0" err="1">
                <a:hlinkClick r:id="rId3"/>
              </a:rPr>
              <a:t>working</a:t>
            </a:r>
            <a:r>
              <a:rPr lang="fr-CA" sz="1400" dirty="0">
                <a:hlinkClick r:id="rId3"/>
              </a:rPr>
              <a:t> </a:t>
            </a:r>
            <a:r>
              <a:rPr lang="fr-CA" sz="1400" dirty="0" err="1">
                <a:hlinkClick r:id="rId3"/>
              </a:rPr>
              <a:t>with</a:t>
            </a:r>
            <a:r>
              <a:rPr lang="fr-CA" sz="1400" dirty="0">
                <a:hlinkClick r:id="rId3"/>
              </a:rPr>
              <a:t> FITS Headers (travail avec les en-têtes FITS)</a:t>
            </a:r>
            <a:r>
              <a:rPr lang="fr-CA" sz="1400" dirty="0"/>
              <a:t> pour avoir une compréhension générale de l’interaction avec les en-têtes</a:t>
            </a:r>
          </a:p>
          <a:p>
            <a:endParaRPr lang="en-CA" sz="1800" dirty="0"/>
          </a:p>
        </p:txBody>
      </p:sp>
      <p:sp>
        <p:nvSpPr>
          <p:cNvPr id="4" name="Slide Number Placeholder 3"/>
          <p:cNvSpPr>
            <a:spLocks noGrp="1"/>
          </p:cNvSpPr>
          <p:nvPr>
            <p:ph type="sldNum" sz="quarter" idx="12"/>
          </p:nvPr>
        </p:nvSpPr>
        <p:spPr/>
        <p:txBody>
          <a:bodyPr/>
          <a:lstStyle/>
          <a:p>
            <a:fld id="{47EB10CD-02C9-4DE9-AF92-58549932B0AC}" type="slidenum">
              <a:rPr lang="en-CA" smtClean="0"/>
              <a:pPr/>
              <a:t>11</a:t>
            </a:fld>
            <a:endParaRPr lang="en-CA"/>
          </a:p>
        </p:txBody>
      </p:sp>
      <p:pic>
        <p:nvPicPr>
          <p:cNvPr id="5" name="Picture 4">
            <a:extLst>
              <a:ext uri="{FF2B5EF4-FFF2-40B4-BE49-F238E27FC236}">
                <a16:creationId xmlns:a16="http://schemas.microsoft.com/office/drawing/2014/main" id="{A4C6FC56-19D9-4A8C-A1EF-C41CBB085566}"/>
              </a:ext>
            </a:extLst>
          </p:cNvPr>
          <p:cNvPicPr>
            <a:picLocks noChangeAspect="1"/>
          </p:cNvPicPr>
          <p:nvPr/>
        </p:nvPicPr>
        <p:blipFill rotWithShape="1">
          <a:blip r:embed="rId4"/>
          <a:srcRect t="59841"/>
          <a:stretch/>
        </p:blipFill>
        <p:spPr>
          <a:xfrm>
            <a:off x="785678" y="3581244"/>
            <a:ext cx="7626804" cy="1632328"/>
          </a:xfrm>
          <a:prstGeom prst="rect">
            <a:avLst/>
          </a:prstGeom>
        </p:spPr>
      </p:pic>
      <p:pic>
        <p:nvPicPr>
          <p:cNvPr id="6" name="Picture 5">
            <a:extLst>
              <a:ext uri="{FF2B5EF4-FFF2-40B4-BE49-F238E27FC236}">
                <a16:creationId xmlns:a16="http://schemas.microsoft.com/office/drawing/2014/main" id="{C1F837E7-3FDE-4E3D-8AC2-F44AF7B2CD77}"/>
              </a:ext>
            </a:extLst>
          </p:cNvPr>
          <p:cNvPicPr>
            <a:picLocks noChangeAspect="1"/>
          </p:cNvPicPr>
          <p:nvPr/>
        </p:nvPicPr>
        <p:blipFill rotWithShape="1">
          <a:blip r:embed="rId4"/>
          <a:srcRect t="4009" b="70909"/>
          <a:stretch/>
        </p:blipFill>
        <p:spPr>
          <a:xfrm>
            <a:off x="785678" y="2561739"/>
            <a:ext cx="7626804" cy="1019505"/>
          </a:xfrm>
          <a:prstGeom prst="rect">
            <a:avLst/>
          </a:prstGeom>
        </p:spPr>
      </p:pic>
    </p:spTree>
    <p:extLst>
      <p:ext uri="{BB962C8B-B14F-4D97-AF65-F5344CB8AC3E}">
        <p14:creationId xmlns:p14="http://schemas.microsoft.com/office/powerpoint/2010/main" val="2772282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EDA67B89-AA7D-45A5-AED7-EE9F73CECA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286" t="7676" r="5232" b="4378"/>
          <a:stretch/>
        </p:blipFill>
        <p:spPr bwMode="auto">
          <a:xfrm>
            <a:off x="14041" y="2827915"/>
            <a:ext cx="2314239" cy="2314239"/>
          </a:xfrm>
          <a:prstGeom prst="rect">
            <a:avLst/>
          </a:prstGeom>
          <a:noFill/>
          <a:ln w="9525">
            <a:solidFill>
              <a:srgbClr val="00B050"/>
            </a:solidFill>
            <a:miter lim="800000"/>
            <a:headEnd/>
            <a:tailEnd/>
          </a:ln>
          <a:extLst>
            <a:ext uri="{909E8E84-426E-40DD-AFC4-6F175D3DCCD1}">
              <a14:hiddenFill xmlns:a14="http://schemas.microsoft.com/office/drawing/2010/main">
                <a:solidFill>
                  <a:schemeClr val="accent1"/>
                </a:solidFill>
              </a14:hiddenFill>
            </a:ext>
          </a:extLst>
        </p:spPr>
      </p:pic>
      <p:pic>
        <p:nvPicPr>
          <p:cNvPr id="15" name="Picture 2">
            <a:extLst>
              <a:ext uri="{FF2B5EF4-FFF2-40B4-BE49-F238E27FC236}">
                <a16:creationId xmlns:a16="http://schemas.microsoft.com/office/drawing/2014/main" id="{197AA50F-147B-400F-B1B5-B71975CE78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279" t="7700" r="5222" b="4356"/>
          <a:stretch/>
        </p:blipFill>
        <p:spPr bwMode="auto">
          <a:xfrm>
            <a:off x="2300491" y="2827915"/>
            <a:ext cx="2313910" cy="2313910"/>
          </a:xfrm>
          <a:prstGeom prst="rect">
            <a:avLst/>
          </a:prstGeom>
          <a:noFill/>
          <a:ln w="9525">
            <a:solidFill>
              <a:srgbClr val="00B050"/>
            </a:solidFill>
            <a:miter lim="800000"/>
            <a:headEnd/>
            <a:tailEnd/>
          </a:ln>
          <a:extLst>
            <a:ext uri="{909E8E84-426E-40DD-AFC4-6F175D3DCCD1}">
              <a14:hiddenFill xmlns:a14="http://schemas.microsoft.com/office/drawing/2010/main">
                <a:solidFill>
                  <a:schemeClr val="accent1"/>
                </a:solidFill>
              </a14:hiddenFill>
            </a:ext>
          </a:extLst>
        </p:spPr>
      </p:pic>
      <p:pic>
        <p:nvPicPr>
          <p:cNvPr id="16" name="Picture 3">
            <a:extLst>
              <a:ext uri="{FF2B5EF4-FFF2-40B4-BE49-F238E27FC236}">
                <a16:creationId xmlns:a16="http://schemas.microsoft.com/office/drawing/2014/main" id="{D5E40F9D-6D5B-43F2-AA18-EF5C68B86B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286" t="7700" r="5231" b="4356"/>
          <a:stretch/>
        </p:blipFill>
        <p:spPr bwMode="auto">
          <a:xfrm>
            <a:off x="4525168" y="2827915"/>
            <a:ext cx="2315256" cy="2315256"/>
          </a:xfrm>
          <a:prstGeom prst="rect">
            <a:avLst/>
          </a:prstGeom>
          <a:noFill/>
          <a:ln w="9525">
            <a:solidFill>
              <a:srgbClr val="00B050"/>
            </a:solidFill>
            <a:miter lim="800000"/>
            <a:headEnd/>
            <a:tailEnd/>
          </a:ln>
          <a:extLst>
            <a:ext uri="{909E8E84-426E-40DD-AFC4-6F175D3DCCD1}">
              <a14:hiddenFill xmlns:a14="http://schemas.microsoft.com/office/drawing/2010/main">
                <a:solidFill>
                  <a:schemeClr val="accent1"/>
                </a:solidFill>
              </a14:hiddenFill>
            </a:ext>
          </a:extLst>
        </p:spPr>
      </p:pic>
      <p:pic>
        <p:nvPicPr>
          <p:cNvPr id="17" name="Picture 2">
            <a:extLst>
              <a:ext uri="{FF2B5EF4-FFF2-40B4-BE49-F238E27FC236}">
                <a16:creationId xmlns:a16="http://schemas.microsoft.com/office/drawing/2014/main" id="{5312DE01-2EAA-4941-B766-EC9C7811D3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277" t="7676" r="5221" b="4378"/>
          <a:stretch/>
        </p:blipFill>
        <p:spPr bwMode="auto">
          <a:xfrm>
            <a:off x="6850760" y="2843381"/>
            <a:ext cx="2300120" cy="2300120"/>
          </a:xfrm>
          <a:prstGeom prst="rect">
            <a:avLst/>
          </a:prstGeom>
          <a:noFill/>
          <a:ln w="9525">
            <a:solidFill>
              <a:srgbClr val="00B050"/>
            </a:solidFill>
            <a:miter lim="800000"/>
            <a:headEnd/>
            <a:tailEnd/>
          </a:ln>
          <a:extLst>
            <a:ext uri="{909E8E84-426E-40DD-AFC4-6F175D3DCCD1}">
              <a14:hiddenFill xmlns:a14="http://schemas.microsoft.com/office/drawing/2010/main">
                <a:solidFill>
                  <a:schemeClr val="accent1"/>
                </a:solidFill>
              </a14:hiddenFill>
            </a:ext>
          </a:extLst>
        </p:spPr>
      </p:pic>
      <p:sp>
        <p:nvSpPr>
          <p:cNvPr id="3" name="Content Placeholder 2"/>
          <p:cNvSpPr>
            <a:spLocks noGrp="1"/>
          </p:cNvSpPr>
          <p:nvPr>
            <p:ph idx="1"/>
          </p:nvPr>
        </p:nvSpPr>
        <p:spPr>
          <a:xfrm>
            <a:off x="256280" y="967315"/>
            <a:ext cx="8716241" cy="2240857"/>
          </a:xfrm>
        </p:spPr>
        <p:txBody>
          <a:bodyPr>
            <a:normAutofit/>
          </a:bodyPr>
          <a:lstStyle/>
          <a:p>
            <a:r>
              <a:rPr lang="fr-CA" sz="1800" dirty="0"/>
              <a:t>Détecter des objets dans l’espace peut être une tâche difficile</a:t>
            </a:r>
          </a:p>
          <a:p>
            <a:r>
              <a:rPr lang="fr-CA" sz="1800" dirty="0"/>
              <a:t>La détection </a:t>
            </a:r>
            <a:r>
              <a:rPr lang="fr-CA" sz="1800" dirty="0" smtClean="0"/>
              <a:t>d’un </a:t>
            </a:r>
            <a:r>
              <a:rPr lang="fr-CA" sz="1800" dirty="0"/>
              <a:t>changement </a:t>
            </a:r>
            <a:r>
              <a:rPr lang="fr-CA" sz="1800" dirty="0" smtClean="0"/>
              <a:t>dans une image </a:t>
            </a:r>
            <a:r>
              <a:rPr lang="fr-CA" sz="1800" dirty="0"/>
              <a:t>est un domaine d’étude important qui est utilisé depuis longtemps en astronomie</a:t>
            </a:r>
          </a:p>
          <a:p>
            <a:r>
              <a:rPr lang="fr-CA" sz="1800" dirty="0"/>
              <a:t>L’observation de plusieurs images d’un même objet ou d’un même point dans l’espace peut permettre une comparaison entre les images pour détecter un objet en mouvement comme un astéroïde ou une comète</a:t>
            </a:r>
          </a:p>
        </p:txBody>
      </p:sp>
      <p:sp>
        <p:nvSpPr>
          <p:cNvPr id="4" name="Slide Number Placeholder 3"/>
          <p:cNvSpPr>
            <a:spLocks noGrp="1"/>
          </p:cNvSpPr>
          <p:nvPr>
            <p:ph type="sldNum" sz="quarter" idx="12"/>
          </p:nvPr>
        </p:nvSpPr>
        <p:spPr/>
        <p:txBody>
          <a:bodyPr/>
          <a:lstStyle/>
          <a:p>
            <a:fld id="{47EB10CD-02C9-4DE9-AF92-58549932B0AC}" type="slidenum">
              <a:rPr lang="en-CA" smtClean="0"/>
              <a:pPr/>
              <a:t>12</a:t>
            </a:fld>
            <a:endParaRPr lang="en-CA"/>
          </a:p>
        </p:txBody>
      </p:sp>
      <p:sp>
        <p:nvSpPr>
          <p:cNvPr id="5" name="Title 1"/>
          <p:cNvSpPr>
            <a:spLocks noGrp="1"/>
          </p:cNvSpPr>
          <p:nvPr>
            <p:ph type="title"/>
          </p:nvPr>
        </p:nvSpPr>
        <p:spPr>
          <a:xfrm>
            <a:off x="106570" y="83803"/>
            <a:ext cx="7270975" cy="739710"/>
          </a:xfrm>
        </p:spPr>
        <p:txBody>
          <a:bodyPr>
            <a:noAutofit/>
          </a:bodyPr>
          <a:lstStyle/>
          <a:p>
            <a:pPr algn="ctr"/>
            <a:r>
              <a:rPr lang="fr-CA" sz="2400" dirty="0"/>
              <a:t>Défi n</a:t>
            </a:r>
            <a:r>
              <a:rPr lang="fr-CA" sz="2400" baseline="30000" dirty="0"/>
              <a:t>o</a:t>
            </a:r>
            <a:r>
              <a:rPr lang="fr-CA" sz="2400" dirty="0"/>
              <a:t> 2 – Déterminer les astéroïdes ou les autres objets dynamiques potentiels</a:t>
            </a:r>
          </a:p>
        </p:txBody>
      </p:sp>
      <p:sp>
        <p:nvSpPr>
          <p:cNvPr id="7" name="Title 5"/>
          <p:cNvSpPr txBox="1">
            <a:spLocks/>
          </p:cNvSpPr>
          <p:nvPr/>
        </p:nvSpPr>
        <p:spPr>
          <a:xfrm>
            <a:off x="410368" y="4415027"/>
            <a:ext cx="8229600" cy="445608"/>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28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fr-CA" sz="1200" b="0">
                <a:solidFill>
                  <a:schemeClr val="bg1"/>
                </a:solidFill>
              </a:rPr>
              <a:t>Exposition 100s Fine Point @ RA/Dec/Roll = [6.31, -2.30, 161.7] deg</a:t>
            </a:r>
          </a:p>
        </p:txBody>
      </p:sp>
      <p:sp>
        <p:nvSpPr>
          <p:cNvPr id="11" name="Title 5"/>
          <p:cNvSpPr txBox="1">
            <a:spLocks/>
          </p:cNvSpPr>
          <p:nvPr/>
        </p:nvSpPr>
        <p:spPr>
          <a:xfrm>
            <a:off x="166007" y="4767263"/>
            <a:ext cx="1804307" cy="329088"/>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28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fr-CA" sz="1200" b="0">
                <a:solidFill>
                  <a:schemeClr val="bg1"/>
                </a:solidFill>
              </a:rPr>
              <a:t>2017-138 14:07:17</a:t>
            </a:r>
          </a:p>
        </p:txBody>
      </p:sp>
      <p:sp>
        <p:nvSpPr>
          <p:cNvPr id="12" name="Title 5"/>
          <p:cNvSpPr txBox="1">
            <a:spLocks/>
          </p:cNvSpPr>
          <p:nvPr/>
        </p:nvSpPr>
        <p:spPr>
          <a:xfrm>
            <a:off x="2491523" y="4788788"/>
            <a:ext cx="1804307" cy="329088"/>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28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fr-CA" sz="1200" b="0">
                <a:solidFill>
                  <a:schemeClr val="bg1"/>
                </a:solidFill>
              </a:rPr>
              <a:t>2017-138 14:35:42</a:t>
            </a:r>
          </a:p>
        </p:txBody>
      </p:sp>
      <p:sp>
        <p:nvSpPr>
          <p:cNvPr id="13" name="Title 5"/>
          <p:cNvSpPr txBox="1">
            <a:spLocks/>
          </p:cNvSpPr>
          <p:nvPr/>
        </p:nvSpPr>
        <p:spPr>
          <a:xfrm>
            <a:off x="4727882" y="4767263"/>
            <a:ext cx="1804307" cy="329088"/>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28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fr-CA" sz="1200" b="0">
                <a:solidFill>
                  <a:schemeClr val="bg1"/>
                </a:solidFill>
              </a:rPr>
              <a:t>2017-138 14:47:45</a:t>
            </a:r>
          </a:p>
        </p:txBody>
      </p:sp>
      <p:sp>
        <p:nvSpPr>
          <p:cNvPr id="14" name="Title 5"/>
          <p:cNvSpPr txBox="1">
            <a:spLocks/>
          </p:cNvSpPr>
          <p:nvPr/>
        </p:nvSpPr>
        <p:spPr>
          <a:xfrm>
            <a:off x="7091117" y="4778490"/>
            <a:ext cx="1804307" cy="329088"/>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28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fr-CA" sz="1200" b="0">
                <a:solidFill>
                  <a:schemeClr val="bg1"/>
                </a:solidFill>
              </a:rPr>
              <a:t>2017-138 16:16:10</a:t>
            </a:r>
          </a:p>
        </p:txBody>
      </p:sp>
    </p:spTree>
    <p:extLst>
      <p:ext uri="{BB962C8B-B14F-4D97-AF65-F5344CB8AC3E}">
        <p14:creationId xmlns:p14="http://schemas.microsoft.com/office/powerpoint/2010/main" val="38366051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029" y="972726"/>
            <a:ext cx="8779942" cy="760549"/>
          </a:xfrm>
        </p:spPr>
        <p:txBody>
          <a:bodyPr>
            <a:normAutofit fontScale="92500"/>
          </a:bodyPr>
          <a:lstStyle/>
          <a:p>
            <a:r>
              <a:rPr lang="fr-CA" dirty="0"/>
              <a:t>Votre défi consiste à utiliser des images d’astéroïdes ou de comètes pour </a:t>
            </a:r>
            <a:r>
              <a:rPr lang="fr-CA" dirty="0" smtClean="0"/>
              <a:t>les visualiser ou créer des </a:t>
            </a:r>
            <a:r>
              <a:rPr lang="fr-CA" dirty="0"/>
              <a:t>animations intéressantes</a:t>
            </a:r>
          </a:p>
          <a:p>
            <a:endParaRPr lang="en-CA" dirty="0"/>
          </a:p>
        </p:txBody>
      </p:sp>
      <p:sp>
        <p:nvSpPr>
          <p:cNvPr id="4" name="Slide Number Placeholder 3"/>
          <p:cNvSpPr>
            <a:spLocks noGrp="1"/>
          </p:cNvSpPr>
          <p:nvPr>
            <p:ph type="sldNum" sz="quarter" idx="12"/>
          </p:nvPr>
        </p:nvSpPr>
        <p:spPr/>
        <p:txBody>
          <a:bodyPr/>
          <a:lstStyle/>
          <a:p>
            <a:fld id="{47EB10CD-02C9-4DE9-AF92-58549932B0AC}" type="slidenum">
              <a:rPr lang="en-CA" smtClean="0"/>
              <a:pPr/>
              <a:t>13</a:t>
            </a:fld>
            <a:endParaRPr lang="en-CA"/>
          </a:p>
        </p:txBody>
      </p:sp>
      <p:sp>
        <p:nvSpPr>
          <p:cNvPr id="5" name="Title 1"/>
          <p:cNvSpPr>
            <a:spLocks noGrp="1"/>
          </p:cNvSpPr>
          <p:nvPr>
            <p:ph type="title"/>
          </p:nvPr>
        </p:nvSpPr>
        <p:spPr>
          <a:xfrm>
            <a:off x="323850" y="130623"/>
            <a:ext cx="6795407" cy="739710"/>
          </a:xfrm>
        </p:spPr>
        <p:txBody>
          <a:bodyPr>
            <a:normAutofit fontScale="90000"/>
          </a:bodyPr>
          <a:lstStyle/>
          <a:p>
            <a:pPr algn="ctr"/>
            <a:r>
              <a:rPr lang="fr-CA" dirty="0"/>
              <a:t>Défi n</a:t>
            </a:r>
            <a:r>
              <a:rPr lang="fr-CA" baseline="30000" dirty="0"/>
              <a:t>o</a:t>
            </a:r>
            <a:r>
              <a:rPr lang="fr-CA" dirty="0"/>
              <a:t> 3 – Animer une comète ou un astéroïde proche de la Terre</a:t>
            </a:r>
          </a:p>
        </p:txBody>
      </p:sp>
      <p:sp>
        <p:nvSpPr>
          <p:cNvPr id="7" name="TextBox 6"/>
          <p:cNvSpPr txBox="1"/>
          <p:nvPr/>
        </p:nvSpPr>
        <p:spPr>
          <a:xfrm>
            <a:off x="2964404" y="4798215"/>
            <a:ext cx="4044875" cy="369332"/>
          </a:xfrm>
          <a:prstGeom prst="rect">
            <a:avLst/>
          </a:prstGeom>
          <a:noFill/>
        </p:spPr>
        <p:txBody>
          <a:bodyPr wrap="square" rtlCol="0">
            <a:spAutoFit/>
          </a:bodyPr>
          <a:lstStyle/>
          <a:p>
            <a:r>
              <a:rPr lang="fr-CA">
                <a:solidFill>
                  <a:schemeClr val="bg1"/>
                </a:solidFill>
              </a:rPr>
              <a:t>Animations de la comète 46P</a:t>
            </a:r>
          </a:p>
        </p:txBody>
      </p:sp>
      <p:pic>
        <p:nvPicPr>
          <p:cNvPr id="6" name="comet_46P_181202">
            <a:hlinkClick r:id="" action="ppaction://media"/>
            <a:extLst>
              <a:ext uri="{FF2B5EF4-FFF2-40B4-BE49-F238E27FC236}">
                <a16:creationId xmlns:a16="http://schemas.microsoft.com/office/drawing/2014/main" id="{5A217E9A-AE22-401A-A470-0177C5CBDBF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 y="1733275"/>
            <a:ext cx="6062623" cy="3410225"/>
          </a:xfrm>
          <a:prstGeom prst="rect">
            <a:avLst/>
          </a:prstGeom>
        </p:spPr>
      </p:pic>
      <p:pic>
        <p:nvPicPr>
          <p:cNvPr id="8" name="46P_290_291">
            <a:hlinkClick r:id="" action="ppaction://media"/>
            <a:extLst>
              <a:ext uri="{FF2B5EF4-FFF2-40B4-BE49-F238E27FC236}">
                <a16:creationId xmlns:a16="http://schemas.microsoft.com/office/drawing/2014/main" id="{C9880C73-EF7E-4C9B-AB70-B6D8979F43B8}"/>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l="13930" t="13096" r="10948" b="12694"/>
          <a:stretch/>
        </p:blipFill>
        <p:spPr>
          <a:xfrm>
            <a:off x="5680037" y="1721611"/>
            <a:ext cx="3463963" cy="3421889"/>
          </a:xfrm>
          <a:prstGeom prst="rect">
            <a:avLst/>
          </a:prstGeom>
        </p:spPr>
      </p:pic>
    </p:spTree>
    <p:extLst>
      <p:ext uri="{BB962C8B-B14F-4D97-AF65-F5344CB8AC3E}">
        <p14:creationId xmlns:p14="http://schemas.microsoft.com/office/powerpoint/2010/main" val="109991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67" fill="hold"/>
                                        <p:tgtEl>
                                          <p:spTgt spid="8"/>
                                        </p:tgtEl>
                                      </p:cBhvr>
                                    </p:cmd>
                                  </p:childTnLst>
                                </p:cTn>
                              </p:par>
                            </p:childTnLst>
                          </p:cTn>
                        </p:par>
                        <p:par>
                          <p:cTn id="7" fill="hold">
                            <p:stCondLst>
                              <p:cond delay="16267"/>
                            </p:stCondLst>
                            <p:childTnLst>
                              <p:par>
                                <p:cTn id="8" presetID="1" presetClass="mediacall" presetSubtype="0" fill="hold" nodeType="afterEffect">
                                  <p:stCondLst>
                                    <p:cond delay="0"/>
                                  </p:stCondLst>
                                  <p:childTnLst>
                                    <p:cmd type="call" cmd="playFrom(0.0)">
                                      <p:cBhvr>
                                        <p:cTn id="9" dur="183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8"/>
                                        </p:tgtEl>
                                      </p:cBhvr>
                                    </p:cmd>
                                  </p:childTnLst>
                                </p:cTn>
                              </p:par>
                            </p:childTnLst>
                          </p:cTn>
                        </p:par>
                      </p:childTnLst>
                    </p:cTn>
                  </p:par>
                </p:childTnLst>
              </p:cTn>
              <p:nextCondLst>
                <p:cond evt="onClick" delay="0">
                  <p:tgtEl>
                    <p:spTgt spid="8"/>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video>
              <p:cMediaNode vol="80000">
                <p:cTn id="20" fill="hold" display="0">
                  <p:stCondLst>
                    <p:cond delay="indefinite"/>
                  </p:stCondLst>
                </p:cTn>
                <p:tgtEl>
                  <p:spTgt spid="8"/>
                </p:tgtEl>
              </p:cMediaNode>
            </p:video>
            <p:video>
              <p:cMediaNode vol="80000">
                <p:cTn id="21" repeatCount="indefinite" fill="hold" display="0">
                  <p:stCondLst>
                    <p:cond delay="indefinite"/>
                  </p:stCondLst>
                </p:cTn>
                <p:tgtEl>
                  <p:spTgt spid="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4954" y="235621"/>
            <a:ext cx="8611985" cy="499715"/>
          </a:xfrm>
        </p:spPr>
        <p:txBody>
          <a:bodyPr>
            <a:noAutofit/>
          </a:bodyPr>
          <a:lstStyle/>
          <a:p>
            <a:pPr algn="ctr"/>
            <a:r>
              <a:rPr lang="fr-CA" sz="2400" dirty="0"/>
              <a:t>Première comète interstellaire </a:t>
            </a:r>
            <a:br>
              <a:rPr lang="fr-CA" sz="2400" dirty="0"/>
            </a:br>
            <a:r>
              <a:rPr lang="fr-CA" sz="2400" dirty="0"/>
              <a:t>C/2019 Q4 (2I/Borisov)</a:t>
            </a:r>
          </a:p>
        </p:txBody>
      </p:sp>
      <p:sp>
        <p:nvSpPr>
          <p:cNvPr id="3" name="Content Placeholder 2"/>
          <p:cNvSpPr>
            <a:spLocks noGrp="1"/>
          </p:cNvSpPr>
          <p:nvPr>
            <p:ph idx="1"/>
          </p:nvPr>
        </p:nvSpPr>
        <p:spPr>
          <a:xfrm>
            <a:off x="1" y="897217"/>
            <a:ext cx="2133600" cy="471782"/>
          </a:xfrm>
        </p:spPr>
        <p:txBody>
          <a:bodyPr>
            <a:noAutofit/>
          </a:bodyPr>
          <a:lstStyle/>
          <a:p>
            <a:pPr marL="0" indent="0">
              <a:buNone/>
            </a:pPr>
            <a:r>
              <a:rPr lang="fr-CA" sz="900" i="1" dirty="0"/>
              <a:t>Imagerie quotidienne : 2019-256 à aujourd’hui</a:t>
            </a:r>
          </a:p>
          <a:p>
            <a:pPr marL="0" indent="0">
              <a:buNone/>
            </a:pPr>
            <a:r>
              <a:rPr lang="fr-CA" sz="900" i="1" dirty="0"/>
              <a:t>NRC/D. Traitement des données </a:t>
            </a:r>
            <a:r>
              <a:rPr lang="fr-CA" sz="900" i="1" dirty="0" err="1"/>
              <a:t>Balam</a:t>
            </a:r>
            <a:r>
              <a:rPr lang="fr-CA" sz="900" i="1" dirty="0"/>
              <a:t> avec des mesures publiées sur MPC</a:t>
            </a:r>
          </a:p>
        </p:txBody>
      </p:sp>
      <p:sp>
        <p:nvSpPr>
          <p:cNvPr id="4" name="Slide Number Placeholder 3"/>
          <p:cNvSpPr>
            <a:spLocks noGrp="1"/>
          </p:cNvSpPr>
          <p:nvPr>
            <p:ph type="sldNum" sz="quarter" idx="12"/>
          </p:nvPr>
        </p:nvSpPr>
        <p:spPr/>
        <p:txBody>
          <a:bodyPr/>
          <a:lstStyle/>
          <a:p>
            <a:fld id="{47EB10CD-02C9-4DE9-AF92-58549932B0AC}" type="slidenum">
              <a:rPr lang="en-CA" smtClean="0"/>
              <a:pPr/>
              <a:t>14</a:t>
            </a:fld>
            <a:endParaRPr lang="en-CA"/>
          </a:p>
        </p:txBody>
      </p:sp>
      <p:cxnSp>
        <p:nvCxnSpPr>
          <p:cNvPr id="11" name="Straight Arrow Connector 10"/>
          <p:cNvCxnSpPr/>
          <p:nvPr/>
        </p:nvCxnSpPr>
        <p:spPr>
          <a:xfrm flipH="1">
            <a:off x="499283" y="2680739"/>
            <a:ext cx="1904673" cy="1539588"/>
          </a:xfrm>
          <a:prstGeom prst="straightConnector1">
            <a:avLst/>
          </a:prstGeom>
          <a:ln w="2222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3" name="Content Placeholder 2"/>
          <p:cNvSpPr txBox="1">
            <a:spLocks/>
          </p:cNvSpPr>
          <p:nvPr/>
        </p:nvSpPr>
        <p:spPr>
          <a:xfrm>
            <a:off x="0" y="4463085"/>
            <a:ext cx="3156269" cy="462202"/>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fr-CA" sz="800" dirty="0"/>
              <a:t>Mosaïque de 91 images </a:t>
            </a:r>
            <a:r>
              <a:rPr lang="fr-CA" sz="800" dirty="0" err="1"/>
              <a:t>NEOSSat</a:t>
            </a:r>
            <a:r>
              <a:rPr lang="fr-CA" sz="800" dirty="0"/>
              <a:t> </a:t>
            </a:r>
            <a:r>
              <a:rPr lang="fr-CA" sz="800" dirty="0" err="1"/>
              <a:t>ré-échantillonnées</a:t>
            </a:r>
            <a:r>
              <a:rPr lang="fr-CA" sz="800" dirty="0"/>
              <a:t> à une projection tangentielle en coordonnées FK5/J2000 montrant la trajectoire de 2i/Borisov du 13 septembre TU (en haut à droite) au 17 septembre (en bas à gauche). La pleine lune est montrée à l’échelle pour comparaison</a:t>
            </a:r>
          </a:p>
        </p:txBody>
      </p:sp>
      <p:sp>
        <p:nvSpPr>
          <p:cNvPr id="12" name="Content Placeholder 2"/>
          <p:cNvSpPr txBox="1">
            <a:spLocks/>
          </p:cNvSpPr>
          <p:nvPr/>
        </p:nvSpPr>
        <p:spPr>
          <a:xfrm>
            <a:off x="3459755" y="4904185"/>
            <a:ext cx="5887078" cy="292411"/>
          </a:xfrm>
          <a:prstGeom prst="rect">
            <a:avLst/>
          </a:prstGeom>
        </p:spPr>
        <p:txBody>
          <a:bodyPr vert="horz" lIns="91440" tIns="45720" rIns="91440" bIns="45720" rtlCol="0">
            <a:normAutofit fontScale="9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fr-CA" sz="1000" dirty="0">
                <a:solidFill>
                  <a:schemeClr val="bg1"/>
                </a:solidFill>
              </a:rPr>
              <a:t>Chaque image brute a une exposition de 100s en Fine Point; l’empilement d’images révèle la comète</a:t>
            </a:r>
          </a:p>
        </p:txBody>
      </p:sp>
      <p:pic>
        <p:nvPicPr>
          <p:cNvPr id="8" name="Picture 7">
            <a:extLst>
              <a:ext uri="{FF2B5EF4-FFF2-40B4-BE49-F238E27FC236}">
                <a16:creationId xmlns:a16="http://schemas.microsoft.com/office/drawing/2014/main" id="{A3F72BBF-CBEA-4DB4-818B-9FCA7ED67B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6700" y="779932"/>
            <a:ext cx="6897300" cy="2793406"/>
          </a:xfrm>
          <a:prstGeom prst="rect">
            <a:avLst/>
          </a:prstGeom>
        </p:spPr>
      </p:pic>
      <p:pic>
        <p:nvPicPr>
          <p:cNvPr id="9" name="Picture 8">
            <a:extLst>
              <a:ext uri="{FF2B5EF4-FFF2-40B4-BE49-F238E27FC236}">
                <a16:creationId xmlns:a16="http://schemas.microsoft.com/office/drawing/2014/main" id="{0797CB5F-3FFE-4F5D-9D3B-44FA9DC5B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570" t="3805" r="2393" b="3741"/>
          <a:stretch/>
        </p:blipFill>
        <p:spPr>
          <a:xfrm>
            <a:off x="0" y="1975779"/>
            <a:ext cx="2992582" cy="2464000"/>
          </a:xfrm>
          <a:prstGeom prst="rect">
            <a:avLst/>
          </a:prstGeom>
        </p:spPr>
      </p:pic>
      <p:pic>
        <p:nvPicPr>
          <p:cNvPr id="10" name="Picture 9">
            <a:extLst>
              <a:ext uri="{FF2B5EF4-FFF2-40B4-BE49-F238E27FC236}">
                <a16:creationId xmlns:a16="http://schemas.microsoft.com/office/drawing/2014/main" id="{58AB1331-F794-4C17-BBA9-2AF89B2A4AC7}"/>
              </a:ext>
            </a:extLst>
          </p:cNvPr>
          <p:cNvPicPr>
            <a:picLocks noChangeAspect="1"/>
          </p:cNvPicPr>
          <p:nvPr/>
        </p:nvPicPr>
        <p:blipFill rotWithShape="1">
          <a:blip r:embed="rId4">
            <a:extLst>
              <a:ext uri="{28A0092B-C50C-407E-A947-70E740481C1C}">
                <a14:useLocalDpi xmlns:a14="http://schemas.microsoft.com/office/drawing/2010/main" val="0"/>
              </a:ext>
            </a:extLst>
          </a:blip>
          <a:srcRect l="37049" t="37813" r="33615" b="38663"/>
          <a:stretch/>
        </p:blipFill>
        <p:spPr>
          <a:xfrm>
            <a:off x="5281941" y="3534601"/>
            <a:ext cx="1906085" cy="1608899"/>
          </a:xfrm>
          <a:prstGeom prst="rect">
            <a:avLst/>
          </a:prstGeom>
        </p:spPr>
      </p:pic>
      <p:pic>
        <p:nvPicPr>
          <p:cNvPr id="14" name="Picture 13">
            <a:extLst>
              <a:ext uri="{FF2B5EF4-FFF2-40B4-BE49-F238E27FC236}">
                <a16:creationId xmlns:a16="http://schemas.microsoft.com/office/drawing/2014/main" id="{ED2755AB-4018-483A-91FA-3A2EB7D6BA72}"/>
              </a:ext>
            </a:extLst>
          </p:cNvPr>
          <p:cNvPicPr>
            <a:picLocks noChangeAspect="1"/>
          </p:cNvPicPr>
          <p:nvPr/>
        </p:nvPicPr>
        <p:blipFill rotWithShape="1">
          <a:blip r:embed="rId4">
            <a:extLst>
              <a:ext uri="{28A0092B-C50C-407E-A947-70E740481C1C}">
                <a14:useLocalDpi xmlns:a14="http://schemas.microsoft.com/office/drawing/2010/main" val="0"/>
              </a:ext>
            </a:extLst>
          </a:blip>
          <a:srcRect l="35661" t="3937" r="34687" b="71941"/>
          <a:stretch/>
        </p:blipFill>
        <p:spPr>
          <a:xfrm>
            <a:off x="3392237" y="3517909"/>
            <a:ext cx="1872438" cy="1603524"/>
          </a:xfrm>
          <a:prstGeom prst="rect">
            <a:avLst/>
          </a:prstGeom>
        </p:spPr>
      </p:pic>
      <p:pic>
        <p:nvPicPr>
          <p:cNvPr id="15" name="Picture 14">
            <a:extLst>
              <a:ext uri="{FF2B5EF4-FFF2-40B4-BE49-F238E27FC236}">
                <a16:creationId xmlns:a16="http://schemas.microsoft.com/office/drawing/2014/main" id="{ABCD5E20-E87F-4C1D-8D19-A704E4ABBA8C}"/>
              </a:ext>
            </a:extLst>
          </p:cNvPr>
          <p:cNvPicPr>
            <a:picLocks noChangeAspect="1"/>
          </p:cNvPicPr>
          <p:nvPr/>
        </p:nvPicPr>
        <p:blipFill rotWithShape="1">
          <a:blip r:embed="rId4">
            <a:extLst>
              <a:ext uri="{28A0092B-C50C-407E-A947-70E740481C1C}">
                <a14:useLocalDpi xmlns:a14="http://schemas.microsoft.com/office/drawing/2010/main" val="0"/>
              </a:ext>
            </a:extLst>
          </a:blip>
          <a:srcRect l="35540" t="71286" r="36227" b="5191"/>
          <a:stretch/>
        </p:blipFill>
        <p:spPr>
          <a:xfrm>
            <a:off x="7205292" y="3483986"/>
            <a:ext cx="1905573" cy="1671370"/>
          </a:xfrm>
          <a:prstGeom prst="rect">
            <a:avLst/>
          </a:prstGeom>
        </p:spPr>
      </p:pic>
    </p:spTree>
    <p:extLst>
      <p:ext uri="{BB962C8B-B14F-4D97-AF65-F5344CB8AC3E}">
        <p14:creationId xmlns:p14="http://schemas.microsoft.com/office/powerpoint/2010/main" val="1131228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200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CA"/>
              <a:t>Le voyage du héros de NEOSSat</a:t>
            </a:r>
            <a:br>
              <a:rPr lang="fr-CA"/>
            </a:br>
            <a:r>
              <a:rPr lang="fr-CA"/>
              <a:t>– Des débuts modestes </a:t>
            </a:r>
          </a:p>
        </p:txBody>
      </p:sp>
      <p:sp>
        <p:nvSpPr>
          <p:cNvPr id="6" name="Slide Number Placeholder 5"/>
          <p:cNvSpPr>
            <a:spLocks noGrp="1"/>
          </p:cNvSpPr>
          <p:nvPr>
            <p:ph type="sldNum" sz="quarter" idx="12"/>
          </p:nvPr>
        </p:nvSpPr>
        <p:spPr/>
        <p:txBody>
          <a:bodyPr/>
          <a:lstStyle/>
          <a:p>
            <a:fld id="{47EB10CD-02C9-4DE9-AF92-58549932B0AC}" type="slidenum">
              <a:rPr lang="en-CA" smtClean="0"/>
              <a:pPr/>
              <a:t>2</a:t>
            </a:fld>
            <a:endParaRPr lang="en-CA"/>
          </a:p>
        </p:txBody>
      </p:sp>
      <p:sp>
        <p:nvSpPr>
          <p:cNvPr id="14" name="TextBox 18"/>
          <p:cNvSpPr txBox="1">
            <a:spLocks noChangeArrowheads="1"/>
          </p:cNvSpPr>
          <p:nvPr/>
        </p:nvSpPr>
        <p:spPr bwMode="auto">
          <a:xfrm>
            <a:off x="4396643" y="2713815"/>
            <a:ext cx="190796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fr-CA" sz="1100">
                <a:solidFill>
                  <a:schemeClr val="bg1">
                    <a:lumMod val="85000"/>
                  </a:schemeClr>
                </a:solidFill>
              </a:rPr>
              <a:t>Lancé le 25 février 2013</a:t>
            </a:r>
          </a:p>
        </p:txBody>
      </p:sp>
      <p:sp>
        <p:nvSpPr>
          <p:cNvPr id="15" name="TextBox 20"/>
          <p:cNvSpPr txBox="1">
            <a:spLocks noChangeArrowheads="1"/>
          </p:cNvSpPr>
          <p:nvPr/>
        </p:nvSpPr>
        <p:spPr bwMode="auto">
          <a:xfrm>
            <a:off x="5617294" y="4868675"/>
            <a:ext cx="98507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fr-CA" sz="1050">
                <a:solidFill>
                  <a:schemeClr val="bg1"/>
                </a:solidFill>
              </a:rPr>
              <a:t>PSLV C-20</a:t>
            </a:r>
          </a:p>
        </p:txBody>
      </p:sp>
      <p:sp>
        <p:nvSpPr>
          <p:cNvPr id="19" name="TextBox 18"/>
          <p:cNvSpPr txBox="1"/>
          <p:nvPr/>
        </p:nvSpPr>
        <p:spPr>
          <a:xfrm>
            <a:off x="241994" y="870912"/>
            <a:ext cx="8660012" cy="1815882"/>
          </a:xfrm>
          <a:prstGeom prst="rect">
            <a:avLst/>
          </a:prstGeom>
          <a:noFill/>
        </p:spPr>
        <p:txBody>
          <a:bodyPr wrap="square" rtlCol="0">
            <a:spAutoFit/>
          </a:bodyPr>
          <a:lstStyle/>
          <a:p>
            <a:pPr marL="285750" indent="-285750">
              <a:buFont typeface="Arial" panose="020B0604020202020204" pitchFamily="34" charset="0"/>
              <a:buChar char="•"/>
            </a:pPr>
            <a:r>
              <a:rPr lang="fr-CA" sz="1400" dirty="0"/>
              <a:t>Lancé en février 2013</a:t>
            </a:r>
          </a:p>
          <a:p>
            <a:pPr marL="285750" indent="-285750">
              <a:buFont typeface="Arial" panose="020B0604020202020204" pitchFamily="34" charset="0"/>
              <a:buChar char="•"/>
            </a:pPr>
            <a:r>
              <a:rPr lang="fr-CA" sz="1400" dirty="0"/>
              <a:t>Microsatellite d’une masse d’environ 74 kg, </a:t>
            </a:r>
            <a:r>
              <a:rPr lang="fr-CA" sz="1400" dirty="0" smtClean="0"/>
              <a:t>monté sur </a:t>
            </a:r>
            <a:r>
              <a:rPr lang="fr-CA" sz="1400" dirty="0"/>
              <a:t>le télescope spatial MOST</a:t>
            </a:r>
          </a:p>
          <a:p>
            <a:pPr marL="285750" indent="-285750">
              <a:buFont typeface="Arial" panose="020B0604020202020204" pitchFamily="34" charset="0"/>
              <a:buChar char="•"/>
            </a:pPr>
            <a:r>
              <a:rPr lang="fr-CA" sz="1400" dirty="0"/>
              <a:t>Télescope de 15 cm et capteur CCD intégrés pour la </a:t>
            </a:r>
            <a:r>
              <a:rPr lang="fr-CA" sz="1400" dirty="0" smtClean="0"/>
              <a:t>saisie d’images</a:t>
            </a:r>
            <a:endParaRPr lang="fr-CA" sz="1400" dirty="0"/>
          </a:p>
          <a:p>
            <a:pPr marL="285750" indent="-285750">
              <a:buFont typeface="Arial" panose="020B0604020202020204" pitchFamily="34" charset="0"/>
              <a:buChar char="•"/>
            </a:pPr>
            <a:r>
              <a:rPr lang="fr-CA" sz="1400" dirty="0"/>
              <a:t>Le suiveur stellaire aligné sur mesure sur </a:t>
            </a:r>
            <a:r>
              <a:rPr lang="fr-CA" sz="1400" dirty="0" smtClean="0"/>
              <a:t>l’axe de pointage permet </a:t>
            </a:r>
            <a:r>
              <a:rPr lang="fr-CA" sz="1400" dirty="0"/>
              <a:t>un pointage fin de haute précision.</a:t>
            </a:r>
          </a:p>
          <a:p>
            <a:pPr marL="285750" indent="-285750">
              <a:buFont typeface="Arial" panose="020B0604020202020204" pitchFamily="34" charset="0"/>
              <a:buChar char="•"/>
            </a:pPr>
            <a:r>
              <a:rPr lang="fr-CA" sz="1400" dirty="0"/>
              <a:t>Deux objectifs principaux dans une mission conjointe de RDDC et de l’ASC :</a:t>
            </a:r>
          </a:p>
          <a:p>
            <a:pPr marL="742950" lvl="1" indent="-285750">
              <a:buFont typeface="Arial" panose="020B0604020202020204" pitchFamily="34" charset="0"/>
              <a:buChar char="•"/>
            </a:pPr>
            <a:r>
              <a:rPr lang="fr-CA" sz="1400" dirty="0"/>
              <a:t>Surveillance spatiale en orbite terrestre haute (satellites, débris spatiaux…)</a:t>
            </a:r>
          </a:p>
          <a:p>
            <a:pPr marL="742950" lvl="1" indent="-285750">
              <a:buFont typeface="Arial" panose="020B0604020202020204" pitchFamily="34" charset="0"/>
              <a:buChar char="•"/>
            </a:pPr>
            <a:r>
              <a:rPr lang="fr-CA" sz="1400" dirty="0"/>
              <a:t>Surveillance de l’espace proche de la Terre (astéroïdes, comètes…)</a:t>
            </a:r>
          </a:p>
        </p:txBody>
      </p:sp>
      <p:pic>
        <p:nvPicPr>
          <p:cNvPr id="7" name="Picture 3">
            <a:extLst>
              <a:ext uri="{FF2B5EF4-FFF2-40B4-BE49-F238E27FC236}">
                <a16:creationId xmlns:a16="http://schemas.microsoft.com/office/drawing/2014/main" id="{FA3458D1-1A23-416F-A337-81DBA726BFB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717" y="2752862"/>
            <a:ext cx="4110597" cy="2246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F18C6129-0281-48B2-98D4-806A544ADF2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51940" y="2632586"/>
            <a:ext cx="2337542" cy="2497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3" descr="NEOSSAT2.jpg">
            <a:extLst>
              <a:ext uri="{FF2B5EF4-FFF2-40B4-BE49-F238E27FC236}">
                <a16:creationId xmlns:a16="http://schemas.microsoft.com/office/drawing/2014/main" id="{3217EDFE-2D95-4959-919C-CA49B0713ABE}"/>
              </a:ext>
            </a:extLst>
          </p:cNvPr>
          <p:cNvPicPr>
            <a:picLocks noGrp="1" noChangeAspect="1"/>
          </p:cNvPicPr>
          <p:nvPr/>
        </p:nvPicPr>
        <p:blipFill>
          <a:blip r:embed="rId4" cstate="print">
            <a:extLst>
              <a:ext uri="{28A0092B-C50C-407E-A947-70E740481C1C}">
                <a14:useLocalDpi xmlns:a14="http://schemas.microsoft.com/office/drawing/2010/main"/>
              </a:ext>
            </a:extLst>
          </a:blip>
          <a:stretch>
            <a:fillRect/>
          </a:stretch>
        </p:blipFill>
        <p:spPr>
          <a:xfrm>
            <a:off x="6602366" y="2632586"/>
            <a:ext cx="2500012" cy="2497699"/>
          </a:xfrm>
          <a:prstGeom prst="rect">
            <a:avLst/>
          </a:prstGeom>
        </p:spPr>
      </p:pic>
    </p:spTree>
    <p:extLst>
      <p:ext uri="{BB962C8B-B14F-4D97-AF65-F5344CB8AC3E}">
        <p14:creationId xmlns:p14="http://schemas.microsoft.com/office/powerpoint/2010/main" val="931184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CA"/>
              <a:t>Le voyage du héros de NEOSSat</a:t>
            </a:r>
            <a:br>
              <a:rPr lang="fr-CA"/>
            </a:br>
            <a:r>
              <a:rPr lang="fr-CA"/>
              <a:t>– En cas de catastrophe</a:t>
            </a:r>
          </a:p>
        </p:txBody>
      </p:sp>
      <p:sp>
        <p:nvSpPr>
          <p:cNvPr id="3" name="Content Placeholder 2"/>
          <p:cNvSpPr>
            <a:spLocks noGrp="1"/>
          </p:cNvSpPr>
          <p:nvPr>
            <p:ph idx="1"/>
          </p:nvPr>
        </p:nvSpPr>
        <p:spPr>
          <a:xfrm>
            <a:off x="313339" y="939998"/>
            <a:ext cx="8830661" cy="3263504"/>
          </a:xfrm>
        </p:spPr>
        <p:txBody>
          <a:bodyPr>
            <a:normAutofit/>
          </a:bodyPr>
          <a:lstStyle/>
          <a:p>
            <a:r>
              <a:rPr lang="fr-CA" sz="1700" dirty="0"/>
              <a:t>Deux défaillances critiques des composants essentiels du contrôle d’attitude</a:t>
            </a:r>
          </a:p>
          <a:p>
            <a:r>
              <a:rPr lang="fr-CA" sz="1700" dirty="0"/>
              <a:t>Défaillance du magnétomètre</a:t>
            </a:r>
          </a:p>
          <a:p>
            <a:pPr lvl="1"/>
            <a:r>
              <a:rPr lang="fr-CA" sz="1400" dirty="0"/>
              <a:t>La perte d’un capteur grossier du noyau empêche le satellite d’obtenir un verrouillage suffisamment précis pour passer au pointage fin</a:t>
            </a:r>
          </a:p>
          <a:p>
            <a:r>
              <a:rPr lang="fr-CA" sz="1700" dirty="0"/>
              <a:t>Défaillance de la bielle de torsion</a:t>
            </a:r>
          </a:p>
          <a:p>
            <a:pPr lvl="1"/>
            <a:r>
              <a:rPr lang="fr-CA" sz="1400" dirty="0"/>
              <a:t>La défaillance des bielles de torsion empêche l’engin spatial de désaturer les volants d’inertie, ce qui empêche le contrôle et le pointage de l’engin spatial.</a:t>
            </a:r>
          </a:p>
        </p:txBody>
      </p:sp>
      <p:sp>
        <p:nvSpPr>
          <p:cNvPr id="6" name="Slide Number Placeholder 5"/>
          <p:cNvSpPr>
            <a:spLocks noGrp="1"/>
          </p:cNvSpPr>
          <p:nvPr>
            <p:ph type="sldNum" sz="quarter" idx="12"/>
          </p:nvPr>
        </p:nvSpPr>
        <p:spPr/>
        <p:txBody>
          <a:bodyPr/>
          <a:lstStyle/>
          <a:p>
            <a:fld id="{47EB10CD-02C9-4DE9-AF92-58549932B0AC}" type="slidenum">
              <a:rPr lang="en-CA" smtClean="0"/>
              <a:pPr/>
              <a:t>3</a:t>
            </a:fld>
            <a:endParaRPr lang="en-CA"/>
          </a:p>
        </p:txBody>
      </p:sp>
      <p:pic>
        <p:nvPicPr>
          <p:cNvPr id="5" name="Picture 3" descr="https://farm1.staticflickr.com/774/22822814652_b32479d910_h.jpg">
            <a:extLst>
              <a:ext uri="{FF2B5EF4-FFF2-40B4-BE49-F238E27FC236}">
                <a16:creationId xmlns:a16="http://schemas.microsoft.com/office/drawing/2014/main" id="{120EAD04-E72B-47CA-83D0-30421EDC98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4600" y="2997424"/>
            <a:ext cx="4292151" cy="21460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8A94740-2FB7-4849-BF5B-5568A595F055}"/>
              </a:ext>
            </a:extLst>
          </p:cNvPr>
          <p:cNvPicPr>
            <a:picLocks noChangeAspect="1"/>
          </p:cNvPicPr>
          <p:nvPr/>
        </p:nvPicPr>
        <p:blipFill rotWithShape="1">
          <a:blip r:embed="rId3"/>
          <a:srcRect b="35294"/>
          <a:stretch/>
        </p:blipFill>
        <p:spPr>
          <a:xfrm>
            <a:off x="4571999" y="2997425"/>
            <a:ext cx="4248503" cy="2146076"/>
          </a:xfrm>
          <a:prstGeom prst="rect">
            <a:avLst/>
          </a:prstGeom>
        </p:spPr>
      </p:pic>
    </p:spTree>
    <p:extLst>
      <p:ext uri="{BB962C8B-B14F-4D97-AF65-F5344CB8AC3E}">
        <p14:creationId xmlns:p14="http://schemas.microsoft.com/office/powerpoint/2010/main" val="3602476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CA" dirty="0"/>
              <a:t>Le voyage du héros de </a:t>
            </a:r>
            <a:r>
              <a:rPr lang="fr-CA" dirty="0" err="1"/>
              <a:t>NEOSSat</a:t>
            </a:r>
            <a:r>
              <a:rPr lang="fr-CA" dirty="0"/>
              <a:t/>
            </a:r>
            <a:br>
              <a:rPr lang="fr-CA" dirty="0"/>
            </a:br>
            <a:r>
              <a:rPr lang="fr-CA" dirty="0"/>
              <a:t>– Surmonter l’adversité</a:t>
            </a:r>
          </a:p>
        </p:txBody>
      </p:sp>
      <p:sp>
        <p:nvSpPr>
          <p:cNvPr id="6" name="Slide Number Placeholder 5"/>
          <p:cNvSpPr>
            <a:spLocks noGrp="1"/>
          </p:cNvSpPr>
          <p:nvPr>
            <p:ph type="sldNum" sz="quarter" idx="12"/>
          </p:nvPr>
        </p:nvSpPr>
        <p:spPr/>
        <p:txBody>
          <a:bodyPr/>
          <a:lstStyle/>
          <a:p>
            <a:fld id="{47EB10CD-02C9-4DE9-AF92-58549932B0AC}" type="slidenum">
              <a:rPr lang="en-CA" smtClean="0"/>
              <a:pPr/>
              <a:t>4</a:t>
            </a:fld>
            <a:endParaRPr lang="en-CA"/>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1804" y="2081046"/>
            <a:ext cx="4326276" cy="3125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191276" y="939998"/>
            <a:ext cx="7886700" cy="3263504"/>
          </a:xfrm>
        </p:spPr>
        <p:txBody>
          <a:bodyPr>
            <a:normAutofit/>
          </a:bodyPr>
          <a:lstStyle/>
          <a:p>
            <a:r>
              <a:rPr lang="fr-CA" sz="2000" dirty="0"/>
              <a:t>Deux solutions inédites</a:t>
            </a:r>
          </a:p>
          <a:p>
            <a:r>
              <a:rPr lang="fr-CA" sz="2000" dirty="0"/>
              <a:t>Capteur d’attitude GPS</a:t>
            </a:r>
          </a:p>
          <a:p>
            <a:pPr lvl="1"/>
            <a:r>
              <a:rPr lang="fr-CA" sz="1600" dirty="0"/>
              <a:t>En se basant sur la configuration du signal reçu des satellites GPS et en sachant dans quelle direction les antennes GPS de </a:t>
            </a:r>
            <a:r>
              <a:rPr lang="fr-CA" sz="1600" dirty="0" err="1"/>
              <a:t>NEOSSat</a:t>
            </a:r>
            <a:r>
              <a:rPr lang="fr-CA" sz="1600" dirty="0"/>
              <a:t> sont dirigées, le satellite peut déterminer sa propre orientation.</a:t>
            </a:r>
          </a:p>
          <a:p>
            <a:r>
              <a:rPr lang="fr-CA" sz="2000" dirty="0"/>
              <a:t>Utilisation du dipôle magnétique des satellites</a:t>
            </a:r>
          </a:p>
          <a:p>
            <a:pPr lvl="1"/>
            <a:r>
              <a:rPr lang="fr-CA" sz="1600" dirty="0"/>
              <a:t>Ce dipôle peut interagir avec le champ magnétique terrestre. Cela permet au satellite tout entier d’agir comme une bielle de torsion</a:t>
            </a:r>
          </a:p>
        </p:txBody>
      </p:sp>
      <p:sp>
        <p:nvSpPr>
          <p:cNvPr id="7" name="Content Placeholder 2"/>
          <p:cNvSpPr txBox="1">
            <a:spLocks/>
          </p:cNvSpPr>
          <p:nvPr/>
        </p:nvSpPr>
        <p:spPr>
          <a:xfrm>
            <a:off x="266423" y="3439189"/>
            <a:ext cx="5293929" cy="1905361"/>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fr-CA" sz="1900" dirty="0"/>
              <a:t>Ces solutions novatrices ont permis à </a:t>
            </a:r>
            <a:r>
              <a:rPr lang="fr-CA" sz="1900" dirty="0" err="1"/>
              <a:t>NEOSSat</a:t>
            </a:r>
            <a:r>
              <a:rPr lang="fr-CA" sz="1900" dirty="0"/>
              <a:t> de reprendre ses activités</a:t>
            </a:r>
          </a:p>
        </p:txBody>
      </p:sp>
    </p:spTree>
    <p:extLst>
      <p:ext uri="{BB962C8B-B14F-4D97-AF65-F5344CB8AC3E}">
        <p14:creationId xmlns:p14="http://schemas.microsoft.com/office/powerpoint/2010/main" val="4443497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CA"/>
              <a:t>Le voyage du héros de NEOSSat</a:t>
            </a:r>
            <a:br>
              <a:rPr lang="fr-CA"/>
            </a:br>
            <a:r>
              <a:rPr lang="fr-CA"/>
              <a:t>– Atteindre de nouveaux sommets</a:t>
            </a:r>
          </a:p>
        </p:txBody>
      </p:sp>
      <p:sp>
        <p:nvSpPr>
          <p:cNvPr id="3" name="Content Placeholder 2"/>
          <p:cNvSpPr>
            <a:spLocks noGrp="1"/>
          </p:cNvSpPr>
          <p:nvPr>
            <p:ph idx="1"/>
          </p:nvPr>
        </p:nvSpPr>
        <p:spPr>
          <a:xfrm>
            <a:off x="86132" y="885260"/>
            <a:ext cx="6169196" cy="3263504"/>
          </a:xfrm>
        </p:spPr>
        <p:txBody>
          <a:bodyPr>
            <a:normAutofit/>
          </a:bodyPr>
          <a:lstStyle/>
          <a:p>
            <a:r>
              <a:rPr lang="fr-CA" sz="1600" dirty="0"/>
              <a:t>En revenant à l’action, </a:t>
            </a:r>
            <a:r>
              <a:rPr lang="fr-CA" sz="1600" dirty="0" err="1"/>
              <a:t>NEOSSat</a:t>
            </a:r>
            <a:r>
              <a:rPr lang="fr-CA" sz="1600" dirty="0"/>
              <a:t> a commencé à faire de la science, ce qui n’était pas prévu à l’origine :</a:t>
            </a:r>
          </a:p>
          <a:p>
            <a:pPr lvl="1"/>
            <a:r>
              <a:rPr lang="fr-CA" sz="1400" dirty="0" smtClean="0"/>
              <a:t>Saisir </a:t>
            </a:r>
            <a:r>
              <a:rPr lang="fr-CA" sz="1400" dirty="0"/>
              <a:t>les transitions des exoplanètes</a:t>
            </a:r>
          </a:p>
          <a:p>
            <a:pPr lvl="1"/>
            <a:r>
              <a:rPr lang="fr-CA" sz="1400" dirty="0"/>
              <a:t>Observer des conjonctions de satellites </a:t>
            </a:r>
            <a:br>
              <a:rPr lang="fr-CA" sz="1400" dirty="0"/>
            </a:br>
            <a:r>
              <a:rPr lang="fr-CA" sz="1400" dirty="0"/>
              <a:t>(lorsque deux satellites se rapprochent l’un de l’autre) en orbite basse (LEO)</a:t>
            </a:r>
          </a:p>
          <a:p>
            <a:pPr lvl="1"/>
            <a:r>
              <a:rPr lang="fr-CA" sz="1400" dirty="0"/>
              <a:t>Observer des conjonctions avec </a:t>
            </a:r>
            <a:r>
              <a:rPr lang="fr-CA" sz="1400" dirty="0" err="1"/>
              <a:t>NEOSSat</a:t>
            </a:r>
            <a:r>
              <a:rPr lang="fr-CA" sz="1400" dirty="0"/>
              <a:t> lui-même</a:t>
            </a:r>
          </a:p>
        </p:txBody>
      </p:sp>
      <p:sp>
        <p:nvSpPr>
          <p:cNvPr id="6" name="Slide Number Placeholder 5"/>
          <p:cNvSpPr>
            <a:spLocks noGrp="1"/>
          </p:cNvSpPr>
          <p:nvPr>
            <p:ph type="sldNum" sz="quarter" idx="12"/>
          </p:nvPr>
        </p:nvSpPr>
        <p:spPr/>
        <p:txBody>
          <a:bodyPr/>
          <a:lstStyle/>
          <a:p>
            <a:fld id="{47EB10CD-02C9-4DE9-AF92-58549932B0AC}" type="slidenum">
              <a:rPr lang="en-CA" smtClean="0"/>
              <a:pPr/>
              <a:t>5</a:t>
            </a:fld>
            <a:endParaRPr lang="en-CA"/>
          </a:p>
        </p:txBody>
      </p:sp>
      <p:pic>
        <p:nvPicPr>
          <p:cNvPr id="7" name="Picture 6">
            <a:extLst>
              <a:ext uri="{FF2B5EF4-FFF2-40B4-BE49-F238E27FC236}">
                <a16:creationId xmlns:a16="http://schemas.microsoft.com/office/drawing/2014/main" id="{9FB7DDB6-B0DF-4244-96FC-2BBC62D7FF82}"/>
              </a:ext>
            </a:extLst>
          </p:cNvPr>
          <p:cNvPicPr>
            <a:picLocks noChangeAspect="1"/>
          </p:cNvPicPr>
          <p:nvPr/>
        </p:nvPicPr>
        <p:blipFill rotWithShape="1">
          <a:blip r:embed="rId5"/>
          <a:srcRect r="32016"/>
          <a:stretch/>
        </p:blipFill>
        <p:spPr>
          <a:xfrm>
            <a:off x="6710581" y="2615556"/>
            <a:ext cx="2433419" cy="2527944"/>
          </a:xfrm>
          <a:prstGeom prst="rect">
            <a:avLst/>
          </a:prstGeom>
        </p:spPr>
      </p:pic>
      <p:pic>
        <p:nvPicPr>
          <p:cNvPr id="8" name="spot2_rev2.wmv">
            <a:hlinkClick r:id="" action="ppaction://media"/>
            <a:extLst>
              <a:ext uri="{FF2B5EF4-FFF2-40B4-BE49-F238E27FC236}">
                <a16:creationId xmlns:a16="http://schemas.microsoft.com/office/drawing/2014/main" id="{733D446D-5407-4142-9BCE-3B434B29895E}"/>
              </a:ext>
            </a:extLst>
          </p:cNvPr>
          <p:cNvPicPr>
            <a:picLocks noChangeAspect="1"/>
          </p:cNvPicPr>
          <p:nvPr>
            <a:videoFile r:link="rId1"/>
            <p:extLst/>
          </p:nvPr>
        </p:nvPicPr>
        <p:blipFill>
          <a:blip r:embed="rId6"/>
          <a:stretch>
            <a:fillRect/>
          </a:stretch>
        </p:blipFill>
        <p:spPr>
          <a:xfrm>
            <a:off x="-1" y="2615556"/>
            <a:ext cx="3943643" cy="2527944"/>
          </a:xfrm>
          <a:prstGeom prst="rect">
            <a:avLst/>
          </a:prstGeom>
        </p:spPr>
      </p:pic>
      <p:pic>
        <p:nvPicPr>
          <p:cNvPr id="9" name="SPOT-2_conjunction.avi">
            <a:hlinkClick r:id="" action="ppaction://media"/>
            <a:extLst>
              <a:ext uri="{FF2B5EF4-FFF2-40B4-BE49-F238E27FC236}">
                <a16:creationId xmlns:a16="http://schemas.microsoft.com/office/drawing/2014/main" id="{DBA61284-866B-46AE-A274-978C32CB81C8}"/>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7"/>
          <a:srcRect l="21885" t="7475" r="18353" b="11263"/>
          <a:stretch/>
        </p:blipFill>
        <p:spPr>
          <a:xfrm>
            <a:off x="4058977" y="2595891"/>
            <a:ext cx="2565415" cy="2547609"/>
          </a:xfrm>
          <a:prstGeom prst="rect">
            <a:avLst/>
          </a:prstGeom>
        </p:spPr>
      </p:pic>
      <p:pic>
        <p:nvPicPr>
          <p:cNvPr id="10" name="Picture 9">
            <a:extLst>
              <a:ext uri="{FF2B5EF4-FFF2-40B4-BE49-F238E27FC236}">
                <a16:creationId xmlns:a16="http://schemas.microsoft.com/office/drawing/2014/main" id="{DA19136E-C6F6-40AC-A670-E135BDD8C81F}"/>
              </a:ext>
            </a:extLst>
          </p:cNvPr>
          <p:cNvPicPr>
            <a:picLocks noChangeAspect="1"/>
          </p:cNvPicPr>
          <p:nvPr/>
        </p:nvPicPr>
        <p:blipFill rotWithShape="1">
          <a:blip r:embed="rId8"/>
          <a:srcRect l="3953" r="4338"/>
          <a:stretch/>
        </p:blipFill>
        <p:spPr>
          <a:xfrm>
            <a:off x="6145158" y="864921"/>
            <a:ext cx="2998842" cy="1390600"/>
          </a:xfrm>
          <a:prstGeom prst="rect">
            <a:avLst/>
          </a:prstGeom>
        </p:spPr>
      </p:pic>
      <p:sp>
        <p:nvSpPr>
          <p:cNvPr id="4" name="Rectangle 3"/>
          <p:cNvSpPr/>
          <p:nvPr/>
        </p:nvSpPr>
        <p:spPr>
          <a:xfrm>
            <a:off x="6189403" y="2209055"/>
            <a:ext cx="2910352" cy="338554"/>
          </a:xfrm>
          <a:prstGeom prst="rect">
            <a:avLst/>
          </a:prstGeom>
        </p:spPr>
        <p:txBody>
          <a:bodyPr wrap="square">
            <a:spAutoFit/>
          </a:bodyPr>
          <a:lstStyle/>
          <a:p>
            <a:r>
              <a:rPr lang="fr-CA" sz="800" dirty="0"/>
              <a:t>Photométrie non différentielle du WASP-33; transit </a:t>
            </a:r>
            <a:r>
              <a:rPr lang="fr-CA" sz="800" dirty="0" err="1"/>
              <a:t>exoplanétaire</a:t>
            </a:r>
            <a:r>
              <a:rPr lang="fr-CA" sz="800" dirty="0"/>
              <a:t> détecté par immersion dans le flux</a:t>
            </a:r>
          </a:p>
        </p:txBody>
      </p:sp>
    </p:spTree>
    <p:extLst>
      <p:ext uri="{BB962C8B-B14F-4D97-AF65-F5344CB8AC3E}">
        <p14:creationId xmlns:p14="http://schemas.microsoft.com/office/powerpoint/2010/main" val="412322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500" fill="hold"/>
                                        <p:tgtEl>
                                          <p:spTgt spid="8"/>
                                        </p:tgtEl>
                                      </p:cBhvr>
                                    </p:cmd>
                                  </p:childTnLst>
                                </p:cTn>
                              </p:par>
                              <p:par>
                                <p:cTn id="7" presetID="1" presetClass="mediacall" presetSubtype="0" fill="hold" nodeType="withEffect">
                                  <p:stCondLst>
                                    <p:cond delay="0"/>
                                  </p:stCondLst>
                                  <p:childTnLst>
                                    <p:cmd type="call" cmd="playFrom(0.0)">
                                      <p:cBhvr>
                                        <p:cTn id="8" dur="75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withEffect">
                                  <p:stCondLst>
                                    <p:cond delay="0"/>
                                  </p:stCondLst>
                                  <p:childTnLst>
                                    <p:cmd type="call" cmd="togglePause">
                                      <p:cBhvr>
                                        <p:cTn id="13" dur="1" fill="hold"/>
                                        <p:tgtEl>
                                          <p:spTgt spid="8"/>
                                        </p:tgtEl>
                                      </p:cBhvr>
                                    </p:cmd>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withEffect">
                                  <p:stCondLst>
                                    <p:cond delay="0"/>
                                  </p:stCondLst>
                                  <p:childTnLst>
                                    <p:cmd type="call" cmd="togglePause">
                                      <p:cBhvr>
                                        <p:cTn id="18" dur="1" fill="hold"/>
                                        <p:tgtEl>
                                          <p:spTgt spid="9"/>
                                        </p:tgtEl>
                                      </p:cBhvr>
                                    </p:cmd>
                                  </p:childTnLst>
                                </p:cTn>
                              </p:par>
                            </p:childTnLst>
                          </p:cTn>
                        </p:par>
                      </p:childTnLst>
                    </p:cTn>
                  </p:par>
                </p:childTnLst>
              </p:cTn>
              <p:nextCondLst>
                <p:cond evt="onClick" delay="0">
                  <p:tgtEl>
                    <p:spTgt spid="9"/>
                  </p:tgtEl>
                </p:cond>
              </p:nextCondLst>
            </p:seq>
            <p:video>
              <p:cMediaNode vol="80000">
                <p:cTn id="19" repeatCount="indefinite" fill="hold" display="0">
                  <p:stCondLst>
                    <p:cond delay="indefinite"/>
                  </p:stCondLst>
                </p:cTn>
                <p:tgtEl>
                  <p:spTgt spid="8"/>
                </p:tgtEl>
              </p:cMediaNode>
            </p:video>
            <p:video>
              <p:cMediaNode vol="80000">
                <p:cTn id="20" repeatCount="indefinite" fill="hold" display="0">
                  <p:stCondLst>
                    <p:cond delay="indefinite"/>
                  </p:stCondLst>
                </p:cTn>
                <p:tgtEl>
                  <p:spTgt spid="9"/>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577" y="40687"/>
            <a:ext cx="7886700" cy="739710"/>
          </a:xfrm>
        </p:spPr>
        <p:txBody>
          <a:bodyPr/>
          <a:lstStyle/>
          <a:p>
            <a:r>
              <a:rPr lang="fr-CA" dirty="0"/>
              <a:t>Images de </a:t>
            </a:r>
            <a:r>
              <a:rPr lang="fr-CA" dirty="0" err="1"/>
              <a:t>NEOSSat</a:t>
            </a:r>
            <a:r>
              <a:rPr lang="fr-CA" dirty="0"/>
              <a:t> : format FITS</a:t>
            </a:r>
          </a:p>
        </p:txBody>
      </p:sp>
      <p:sp>
        <p:nvSpPr>
          <p:cNvPr id="3" name="Content Placeholder 2"/>
          <p:cNvSpPr>
            <a:spLocks noGrp="1"/>
          </p:cNvSpPr>
          <p:nvPr>
            <p:ph idx="1"/>
          </p:nvPr>
        </p:nvSpPr>
        <p:spPr>
          <a:xfrm>
            <a:off x="91439" y="996222"/>
            <a:ext cx="5093747" cy="3771041"/>
          </a:xfrm>
        </p:spPr>
        <p:txBody>
          <a:bodyPr>
            <a:noAutofit/>
          </a:bodyPr>
          <a:lstStyle/>
          <a:p>
            <a:r>
              <a:rPr lang="fr-CA" sz="1600" dirty="0" err="1"/>
              <a:t>NEOSSat</a:t>
            </a:r>
            <a:r>
              <a:rPr lang="fr-CA" sz="1600" dirty="0"/>
              <a:t> </a:t>
            </a:r>
            <a:r>
              <a:rPr lang="fr-CA" sz="1600" dirty="0" smtClean="0"/>
              <a:t>saisit diverses </a:t>
            </a:r>
            <a:r>
              <a:rPr lang="fr-CA" sz="1600" dirty="0"/>
              <a:t>images d’objets différents avec des longueurs d’exposition ou des rapports d’image différents</a:t>
            </a:r>
          </a:p>
          <a:p>
            <a:r>
              <a:rPr lang="fr-CA" sz="1600" dirty="0"/>
              <a:t>Toutes ces images sont stockées dans le format FITS (Flexible Image Transport System), un format normalisé utilisé en astronomie :</a:t>
            </a:r>
          </a:p>
          <a:p>
            <a:pPr lvl="1"/>
            <a:r>
              <a:rPr lang="fr-CA" sz="1200" dirty="0"/>
              <a:t>Normalisé pour la première fois en 1981</a:t>
            </a:r>
          </a:p>
          <a:p>
            <a:pPr lvl="1"/>
            <a:r>
              <a:rPr lang="fr-CA" sz="1200" dirty="0"/>
              <a:t>Les métadonnées de l’image sont stockées dans </a:t>
            </a:r>
            <a:r>
              <a:rPr lang="fr-CA" sz="1200" dirty="0" smtClean="0"/>
              <a:t>une en‐tête </a:t>
            </a:r>
            <a:r>
              <a:rPr lang="fr-CA" sz="1200" dirty="0"/>
              <a:t>ASCII lisible</a:t>
            </a:r>
          </a:p>
          <a:p>
            <a:pPr lvl="1"/>
            <a:r>
              <a:rPr lang="fr-CA" sz="1200" dirty="0"/>
              <a:t>De nombreux progiciels sont disponibles pour le traitement des données</a:t>
            </a:r>
          </a:p>
          <a:p>
            <a:r>
              <a:rPr lang="fr-CA" sz="1600" dirty="0"/>
              <a:t>Le code Python qui sert au nettoyage avancé des images (correction du biais de </a:t>
            </a:r>
            <a:r>
              <a:rPr lang="fr-CA" sz="1600" dirty="0" err="1"/>
              <a:t>surbalayage</a:t>
            </a:r>
            <a:r>
              <a:rPr lang="fr-CA" sz="1600" dirty="0"/>
              <a:t>, correction de l’obscurité) est </a:t>
            </a:r>
            <a:r>
              <a:rPr lang="fr-CA" sz="1600" dirty="0" smtClean="0"/>
              <a:t>accessible dans la </a:t>
            </a:r>
            <a:r>
              <a:rPr lang="fr-CA" sz="1600" dirty="0">
                <a:hlinkClick r:id="rId2"/>
              </a:rPr>
              <a:t>bibliothèque de codes </a:t>
            </a:r>
            <a:r>
              <a:rPr lang="fr-CA" sz="1600" dirty="0" err="1">
                <a:hlinkClick r:id="rId2"/>
              </a:rPr>
              <a:t>NEOSSat</a:t>
            </a:r>
            <a:r>
              <a:rPr lang="fr-CA" sz="1600" dirty="0"/>
              <a:t> de Jason Rowe</a:t>
            </a:r>
          </a:p>
          <a:p>
            <a:endParaRPr lang="en-CA" sz="1600" dirty="0"/>
          </a:p>
        </p:txBody>
      </p:sp>
      <p:sp>
        <p:nvSpPr>
          <p:cNvPr id="6" name="Slide Number Placeholder 5"/>
          <p:cNvSpPr>
            <a:spLocks noGrp="1"/>
          </p:cNvSpPr>
          <p:nvPr>
            <p:ph type="sldNum" sz="quarter" idx="12"/>
          </p:nvPr>
        </p:nvSpPr>
        <p:spPr/>
        <p:txBody>
          <a:bodyPr/>
          <a:lstStyle/>
          <a:p>
            <a:fld id="{47EB10CD-02C9-4DE9-AF92-58549932B0AC}" type="slidenum">
              <a:rPr lang="en-CA" smtClean="0"/>
              <a:pPr/>
              <a:t>6</a:t>
            </a:fld>
            <a:endParaRPr lang="en-CA"/>
          </a:p>
        </p:txBody>
      </p:sp>
      <p:sp>
        <p:nvSpPr>
          <p:cNvPr id="4" name="TextBox 3"/>
          <p:cNvSpPr txBox="1"/>
          <p:nvPr/>
        </p:nvSpPr>
        <p:spPr>
          <a:xfrm>
            <a:off x="5185186" y="876322"/>
            <a:ext cx="3958814" cy="276999"/>
          </a:xfrm>
          <a:prstGeom prst="rect">
            <a:avLst/>
          </a:prstGeom>
          <a:noFill/>
        </p:spPr>
        <p:txBody>
          <a:bodyPr wrap="square" rtlCol="0">
            <a:spAutoFit/>
          </a:bodyPr>
          <a:lstStyle/>
          <a:p>
            <a:r>
              <a:rPr lang="fr-CA" sz="1200" dirty="0"/>
              <a:t>Image de </a:t>
            </a:r>
            <a:r>
              <a:rPr lang="fr-CA" sz="1200" dirty="0" err="1"/>
              <a:t>NEOSSat</a:t>
            </a:r>
            <a:r>
              <a:rPr lang="fr-CA" sz="1200" dirty="0"/>
              <a:t> de la nébuleuse d’Orion</a:t>
            </a:r>
          </a:p>
        </p:txBody>
      </p:sp>
      <p:sp>
        <p:nvSpPr>
          <p:cNvPr id="7" name="TextBox 6"/>
          <p:cNvSpPr txBox="1"/>
          <p:nvPr/>
        </p:nvSpPr>
        <p:spPr>
          <a:xfrm>
            <a:off x="2879313" y="4810443"/>
            <a:ext cx="4678342" cy="276999"/>
          </a:xfrm>
          <a:prstGeom prst="rect">
            <a:avLst/>
          </a:prstGeom>
          <a:noFill/>
        </p:spPr>
        <p:txBody>
          <a:bodyPr wrap="square" rtlCol="0">
            <a:spAutoFit/>
          </a:bodyPr>
          <a:lstStyle/>
          <a:p>
            <a:r>
              <a:rPr lang="fr-CA" sz="1200" i="1" dirty="0"/>
              <a:t>(comprend des exemples avec un </a:t>
            </a:r>
            <a:r>
              <a:rPr lang="fr-CA" sz="1200" i="1" dirty="0" smtClean="0"/>
              <a:t>carnet </a:t>
            </a:r>
            <a:r>
              <a:rPr lang="fr-CA" sz="1200" i="1" dirty="0" err="1" smtClean="0"/>
              <a:t>Jupyter</a:t>
            </a:r>
            <a:r>
              <a:rPr lang="fr-CA" sz="1200" i="1" dirty="0"/>
              <a:t>)</a:t>
            </a:r>
          </a:p>
        </p:txBody>
      </p:sp>
      <p:pic>
        <p:nvPicPr>
          <p:cNvPr id="8" name="Picture 2" descr="NeosSat_Auto4">
            <a:extLst>
              <a:ext uri="{FF2B5EF4-FFF2-40B4-BE49-F238E27FC236}">
                <a16:creationId xmlns:a16="http://schemas.microsoft.com/office/drawing/2014/main" id="{8C2E4889-A333-4FAF-A3F0-3CF66E2B02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68"/>
          <a:stretch/>
        </p:blipFill>
        <p:spPr bwMode="auto">
          <a:xfrm>
            <a:off x="5185187" y="1136534"/>
            <a:ext cx="3782342" cy="3499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965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130623"/>
            <a:ext cx="6569364" cy="739710"/>
          </a:xfrm>
        </p:spPr>
        <p:txBody>
          <a:bodyPr>
            <a:normAutofit fontScale="90000"/>
          </a:bodyPr>
          <a:lstStyle/>
          <a:p>
            <a:r>
              <a:rPr lang="fr-CA" dirty="0"/>
              <a:t>Images de </a:t>
            </a:r>
            <a:r>
              <a:rPr lang="fr-CA" dirty="0" err="1"/>
              <a:t>NEOSSat</a:t>
            </a:r>
            <a:r>
              <a:rPr lang="fr-CA" dirty="0"/>
              <a:t> sur des données ouvertes</a:t>
            </a:r>
          </a:p>
        </p:txBody>
      </p:sp>
      <p:sp>
        <p:nvSpPr>
          <p:cNvPr id="3" name="Content Placeholder 2"/>
          <p:cNvSpPr>
            <a:spLocks noGrp="1"/>
          </p:cNvSpPr>
          <p:nvPr>
            <p:ph idx="1"/>
          </p:nvPr>
        </p:nvSpPr>
        <p:spPr>
          <a:xfrm>
            <a:off x="84732" y="1014098"/>
            <a:ext cx="8764329" cy="2760743"/>
          </a:xfrm>
        </p:spPr>
        <p:txBody>
          <a:bodyPr>
            <a:normAutofit/>
          </a:bodyPr>
          <a:lstStyle/>
          <a:p>
            <a:r>
              <a:rPr lang="fr-CA" sz="1600" dirty="0"/>
              <a:t>Toutes les images astronomiques de </a:t>
            </a:r>
            <a:r>
              <a:rPr lang="fr-CA" sz="1600" dirty="0" err="1"/>
              <a:t>NEOSSat</a:t>
            </a:r>
            <a:r>
              <a:rPr lang="fr-CA" sz="1600" dirty="0"/>
              <a:t> sont envoyées au </a:t>
            </a:r>
            <a:r>
              <a:rPr lang="fr-CA" sz="1600" dirty="0">
                <a:hlinkClick r:id="rId2"/>
              </a:rPr>
              <a:t>FTP des données ouvertes</a:t>
            </a:r>
            <a:r>
              <a:rPr lang="fr-CA" sz="1600" dirty="0"/>
              <a:t> après la liaison descendante :</a:t>
            </a:r>
          </a:p>
          <a:p>
            <a:pPr lvl="1"/>
            <a:r>
              <a:rPr lang="fr-CA" sz="1200" dirty="0"/>
              <a:t>Dossier de premier niveau : </a:t>
            </a:r>
            <a:r>
              <a:rPr lang="fr-CA" sz="1200" b="1" dirty="0"/>
              <a:t>Année </a:t>
            </a:r>
            <a:r>
              <a:rPr lang="fr-CA" sz="1200" i="1" dirty="0"/>
              <a:t>(2018, 2019, …)</a:t>
            </a:r>
          </a:p>
          <a:p>
            <a:pPr lvl="1"/>
            <a:r>
              <a:rPr lang="fr-CA" sz="1200" dirty="0"/>
              <a:t>Dossier de deuxième niveau : </a:t>
            </a:r>
            <a:r>
              <a:rPr lang="fr-CA" sz="1200" b="1" dirty="0"/>
              <a:t>Jour de l’année </a:t>
            </a:r>
            <a:r>
              <a:rPr lang="fr-CA" sz="1200" i="1" dirty="0"/>
              <a:t>(1… 365)</a:t>
            </a:r>
          </a:p>
          <a:p>
            <a:r>
              <a:rPr lang="fr-CA" sz="1600" dirty="0"/>
              <a:t>Noms des fichiers d’images : </a:t>
            </a:r>
          </a:p>
          <a:p>
            <a:pPr lvl="1"/>
            <a:r>
              <a:rPr lang="fr-CA" sz="1200" dirty="0"/>
              <a:t>Images brutes : </a:t>
            </a:r>
            <a:r>
              <a:rPr lang="fr-CA" sz="1200" dirty="0" err="1"/>
              <a:t>NEOS_SCI_YYYYDDDHHMMSS.fits</a:t>
            </a:r>
            <a:endParaRPr lang="fr-CA" sz="1200" dirty="0"/>
          </a:p>
          <a:p>
            <a:pPr lvl="1"/>
            <a:r>
              <a:rPr lang="fr-CA" sz="1200" dirty="0"/>
              <a:t>Nettoyage de </a:t>
            </a:r>
            <a:r>
              <a:rPr lang="fr-CA" sz="1200" dirty="0" err="1"/>
              <a:t>surbalayage</a:t>
            </a:r>
            <a:r>
              <a:rPr lang="fr-CA" sz="1200" dirty="0"/>
              <a:t> en Java : </a:t>
            </a:r>
            <a:r>
              <a:rPr lang="fr-CA" sz="1200" dirty="0" err="1"/>
              <a:t>NEOS_SCI_YYYYDDDHHMMSS</a:t>
            </a:r>
            <a:r>
              <a:rPr lang="fr-CA" sz="1200" b="1" dirty="0" err="1"/>
              <a:t>_clean</a:t>
            </a:r>
            <a:r>
              <a:rPr lang="fr-CA" sz="1200" dirty="0" err="1"/>
              <a:t>.fits</a:t>
            </a:r>
            <a:endParaRPr lang="fr-CA" sz="1200" dirty="0"/>
          </a:p>
          <a:p>
            <a:pPr lvl="1"/>
            <a:r>
              <a:rPr lang="fr-CA" sz="1200" dirty="0"/>
              <a:t>Nettoyage de </a:t>
            </a:r>
            <a:r>
              <a:rPr lang="fr-CA" sz="1200" dirty="0" err="1"/>
              <a:t>surbalayage</a:t>
            </a:r>
            <a:r>
              <a:rPr lang="fr-CA" sz="1200" dirty="0"/>
              <a:t> en Python : </a:t>
            </a:r>
            <a:r>
              <a:rPr lang="fr-CA" sz="1200" dirty="0" err="1"/>
              <a:t>NEOS_SCI_YYYYDDDHHMMSS</a:t>
            </a:r>
            <a:r>
              <a:rPr lang="fr-CA" sz="1200" b="1" dirty="0" err="1"/>
              <a:t>_cor</a:t>
            </a:r>
            <a:r>
              <a:rPr lang="fr-CA" sz="1200" dirty="0" err="1"/>
              <a:t>.fits</a:t>
            </a:r>
            <a:endParaRPr lang="fr-CA" sz="1200" dirty="0"/>
          </a:p>
          <a:p>
            <a:pPr lvl="1"/>
            <a:r>
              <a:rPr lang="fr-CA" sz="1200" dirty="0"/>
              <a:t>Nettoyage de </a:t>
            </a:r>
            <a:r>
              <a:rPr lang="fr-CA" sz="1200" dirty="0" err="1"/>
              <a:t>surbalayage+obscurité</a:t>
            </a:r>
            <a:r>
              <a:rPr lang="fr-CA" sz="1200" dirty="0"/>
              <a:t> en Python : </a:t>
            </a:r>
            <a:r>
              <a:rPr lang="fr-CA" sz="1200" dirty="0" err="1"/>
              <a:t>NEOS_SCI_YYYYDDDHHMMSS</a:t>
            </a:r>
            <a:r>
              <a:rPr lang="fr-CA" sz="1200" b="1" dirty="0" err="1"/>
              <a:t>_cord</a:t>
            </a:r>
            <a:r>
              <a:rPr lang="fr-CA" sz="1200" dirty="0" err="1"/>
              <a:t>.fits</a:t>
            </a:r>
            <a:endParaRPr lang="fr-CA" sz="1200" dirty="0"/>
          </a:p>
        </p:txBody>
      </p:sp>
      <p:sp>
        <p:nvSpPr>
          <p:cNvPr id="4" name="Slide Number Placeholder 3"/>
          <p:cNvSpPr>
            <a:spLocks noGrp="1"/>
          </p:cNvSpPr>
          <p:nvPr>
            <p:ph type="sldNum" sz="quarter" idx="12"/>
          </p:nvPr>
        </p:nvSpPr>
        <p:spPr/>
        <p:txBody>
          <a:bodyPr/>
          <a:lstStyle/>
          <a:p>
            <a:fld id="{47EB10CD-02C9-4DE9-AF92-58549932B0AC}" type="slidenum">
              <a:rPr lang="en-CA" smtClean="0"/>
              <a:pPr/>
              <a:t>7</a:t>
            </a:fld>
            <a:endParaRPr lang="en-CA"/>
          </a:p>
        </p:txBody>
      </p:sp>
      <p:sp>
        <p:nvSpPr>
          <p:cNvPr id="5" name="Rectangle 4"/>
          <p:cNvSpPr/>
          <p:nvPr/>
        </p:nvSpPr>
        <p:spPr>
          <a:xfrm>
            <a:off x="5437909" y="1429564"/>
            <a:ext cx="3473498" cy="600164"/>
          </a:xfrm>
          <a:prstGeom prst="rect">
            <a:avLst/>
          </a:prstGeom>
        </p:spPr>
        <p:txBody>
          <a:bodyPr wrap="square">
            <a:spAutoFit/>
          </a:bodyPr>
          <a:lstStyle/>
          <a:p>
            <a:r>
              <a:rPr lang="fr-CA" sz="1100" i="1" dirty="0"/>
              <a:t>ftp://ftp.asc-csa.gc.ca/users/OpenData_DonneesOuvertes/pub/NEOSSAT/ASTRO</a:t>
            </a:r>
          </a:p>
        </p:txBody>
      </p:sp>
      <p:sp>
        <p:nvSpPr>
          <p:cNvPr id="6" name="Rectangle 5"/>
          <p:cNvSpPr/>
          <p:nvPr/>
        </p:nvSpPr>
        <p:spPr>
          <a:xfrm>
            <a:off x="5375564" y="2029728"/>
            <a:ext cx="3768436" cy="430887"/>
          </a:xfrm>
          <a:prstGeom prst="rect">
            <a:avLst/>
          </a:prstGeom>
        </p:spPr>
        <p:txBody>
          <a:bodyPr wrap="square">
            <a:spAutoFit/>
          </a:bodyPr>
          <a:lstStyle/>
          <a:p>
            <a:r>
              <a:rPr lang="fr-CA" sz="1100" i="1" dirty="0"/>
              <a:t>AAAAJJJHHMMSS : Année, jour de l’année, heure, minute, seconde du début de l’exposition</a:t>
            </a:r>
          </a:p>
        </p:txBody>
      </p:sp>
      <p:sp>
        <p:nvSpPr>
          <p:cNvPr id="7" name="Content Placeholder 2"/>
          <p:cNvSpPr txBox="1">
            <a:spLocks/>
          </p:cNvSpPr>
          <p:nvPr/>
        </p:nvSpPr>
        <p:spPr>
          <a:xfrm>
            <a:off x="203200" y="3392131"/>
            <a:ext cx="4263697" cy="124940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fr-CA" sz="1600" dirty="0"/>
              <a:t>Le nettoyage de l’image supprime les différents artefacts de l’image originale, ce qui permet une étude plus approfondie des caractéristiques d’intérêt</a:t>
            </a:r>
          </a:p>
        </p:txBody>
      </p:sp>
      <p:pic>
        <p:nvPicPr>
          <p:cNvPr id="8" name="Picture 7">
            <a:extLst>
              <a:ext uri="{FF2B5EF4-FFF2-40B4-BE49-F238E27FC236}">
                <a16:creationId xmlns:a16="http://schemas.microsoft.com/office/drawing/2014/main" id="{E646A8D9-5C63-4E12-8D0F-1FCDF515C7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6897" y="3328027"/>
            <a:ext cx="4677103" cy="1815473"/>
          </a:xfrm>
          <a:prstGeom prst="rect">
            <a:avLst/>
          </a:prstGeom>
        </p:spPr>
      </p:pic>
    </p:spTree>
    <p:extLst>
      <p:ext uri="{BB962C8B-B14F-4D97-AF65-F5344CB8AC3E}">
        <p14:creationId xmlns:p14="http://schemas.microsoft.com/office/powerpoint/2010/main" val="810148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Utilisation des fichiers FITS</a:t>
            </a:r>
          </a:p>
        </p:txBody>
      </p:sp>
      <p:sp>
        <p:nvSpPr>
          <p:cNvPr id="3" name="Content Placeholder 2"/>
          <p:cNvSpPr>
            <a:spLocks noGrp="1"/>
          </p:cNvSpPr>
          <p:nvPr>
            <p:ph idx="1"/>
          </p:nvPr>
        </p:nvSpPr>
        <p:spPr>
          <a:xfrm>
            <a:off x="176829" y="1024819"/>
            <a:ext cx="8790700" cy="3263504"/>
          </a:xfrm>
        </p:spPr>
        <p:txBody>
          <a:bodyPr>
            <a:normAutofit lnSpcReduction="10000"/>
          </a:bodyPr>
          <a:lstStyle/>
          <a:p>
            <a:r>
              <a:rPr lang="fr-CA" dirty="0"/>
              <a:t>Pour visualiser simplement une image FITS, un programme de traitement d’image tel que </a:t>
            </a:r>
            <a:r>
              <a:rPr lang="fr-CA" dirty="0" err="1"/>
              <a:t>ImageJ</a:t>
            </a:r>
            <a:r>
              <a:rPr lang="fr-CA" dirty="0"/>
              <a:t>, GIMP ou </a:t>
            </a:r>
            <a:r>
              <a:rPr lang="fr-CA" dirty="0" err="1"/>
              <a:t>IrfanView</a:t>
            </a:r>
            <a:r>
              <a:rPr lang="fr-CA" dirty="0"/>
              <a:t> devrait être suffisant.</a:t>
            </a:r>
          </a:p>
          <a:p>
            <a:r>
              <a:rPr lang="fr-CA" dirty="0">
                <a:hlinkClick r:id="rId3"/>
              </a:rPr>
              <a:t>FITS </a:t>
            </a:r>
            <a:r>
              <a:rPr lang="fr-CA" dirty="0" err="1">
                <a:hlinkClick r:id="rId3"/>
              </a:rPr>
              <a:t>Liberator</a:t>
            </a:r>
            <a:r>
              <a:rPr lang="fr-CA" dirty="0"/>
              <a:t> est un logiciel dédié aux images FITS utilisées par les scientifiques de l’ESA et de la NASA</a:t>
            </a:r>
          </a:p>
          <a:p>
            <a:r>
              <a:rPr lang="fr-CA" dirty="0"/>
              <a:t>Pour faire une analyse ou un travail plus approfondis, vous préférerez probablement passer au code</a:t>
            </a:r>
          </a:p>
          <a:p>
            <a:r>
              <a:rPr lang="fr-CA" dirty="0"/>
              <a:t>De nombreux langages de programmation ont des bibliothèques conçues pour interagir avec les fichiers FITS</a:t>
            </a:r>
          </a:p>
          <a:p>
            <a:pPr lvl="1"/>
            <a:r>
              <a:rPr lang="fr-CA" dirty="0">
                <a:hlinkClick r:id="rId4"/>
              </a:rPr>
              <a:t>Bibliothèques d’E/S FITS</a:t>
            </a:r>
          </a:p>
          <a:p>
            <a:endParaRPr lang="en-CA" dirty="0"/>
          </a:p>
        </p:txBody>
      </p:sp>
      <p:sp>
        <p:nvSpPr>
          <p:cNvPr id="4" name="Slide Number Placeholder 3"/>
          <p:cNvSpPr>
            <a:spLocks noGrp="1"/>
          </p:cNvSpPr>
          <p:nvPr>
            <p:ph type="sldNum" sz="quarter" idx="12"/>
          </p:nvPr>
        </p:nvSpPr>
        <p:spPr/>
        <p:txBody>
          <a:bodyPr/>
          <a:lstStyle/>
          <a:p>
            <a:fld id="{47EB10CD-02C9-4DE9-AF92-58549932B0AC}" type="slidenum">
              <a:rPr lang="en-CA" smtClean="0"/>
              <a:pPr/>
              <a:t>8</a:t>
            </a:fld>
            <a:endParaRPr lang="en-CA"/>
          </a:p>
        </p:txBody>
      </p:sp>
    </p:spTree>
    <p:extLst>
      <p:ext uri="{BB962C8B-B14F-4D97-AF65-F5344CB8AC3E}">
        <p14:creationId xmlns:p14="http://schemas.microsoft.com/office/powerpoint/2010/main" val="1177389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17554" b="3091"/>
          <a:stretch/>
        </p:blipFill>
        <p:spPr>
          <a:xfrm>
            <a:off x="4958057" y="350223"/>
            <a:ext cx="4142911" cy="4765021"/>
          </a:xfrm>
          <a:prstGeom prst="rect">
            <a:avLst/>
          </a:prstGeom>
        </p:spPr>
      </p:pic>
      <p:sp>
        <p:nvSpPr>
          <p:cNvPr id="2" name="Title 1"/>
          <p:cNvSpPr>
            <a:spLocks noGrp="1"/>
          </p:cNvSpPr>
          <p:nvPr>
            <p:ph type="title"/>
          </p:nvPr>
        </p:nvSpPr>
        <p:spPr/>
        <p:txBody>
          <a:bodyPr/>
          <a:lstStyle/>
          <a:p>
            <a:r>
              <a:rPr lang="fr-CA"/>
              <a:t>En-têtes de FITS</a:t>
            </a:r>
          </a:p>
        </p:txBody>
      </p:sp>
      <p:sp>
        <p:nvSpPr>
          <p:cNvPr id="3" name="Content Placeholder 2"/>
          <p:cNvSpPr>
            <a:spLocks noGrp="1"/>
          </p:cNvSpPr>
          <p:nvPr>
            <p:ph idx="1"/>
          </p:nvPr>
        </p:nvSpPr>
        <p:spPr>
          <a:xfrm>
            <a:off x="0" y="1030898"/>
            <a:ext cx="5001089" cy="3923780"/>
          </a:xfrm>
        </p:spPr>
        <p:txBody>
          <a:bodyPr>
            <a:normAutofit fontScale="92500" lnSpcReduction="20000"/>
          </a:bodyPr>
          <a:lstStyle/>
          <a:p>
            <a:r>
              <a:rPr lang="fr-CA" sz="2000" dirty="0"/>
              <a:t>Chaque image FITS a une importante section d’en-tête qui contient des informations sur l’image, telles que :</a:t>
            </a:r>
          </a:p>
          <a:p>
            <a:pPr lvl="1"/>
            <a:r>
              <a:rPr lang="fr-CA" sz="1600" dirty="0"/>
              <a:t>Mode </a:t>
            </a:r>
            <a:r>
              <a:rPr lang="fr-CA" sz="1600" dirty="0" err="1"/>
              <a:t>Spacecraft</a:t>
            </a:r>
            <a:r>
              <a:rPr lang="fr-CA" sz="1600" dirty="0"/>
              <a:t> (Fine Point…)</a:t>
            </a:r>
          </a:p>
          <a:p>
            <a:pPr lvl="1"/>
            <a:r>
              <a:rPr lang="fr-CA" sz="1600" dirty="0"/>
              <a:t>Pointage de l’engin spatial</a:t>
            </a:r>
          </a:p>
          <a:p>
            <a:pPr lvl="1"/>
            <a:r>
              <a:rPr lang="fr-CA" sz="1600" dirty="0"/>
              <a:t>Position de l’engin spatial</a:t>
            </a:r>
          </a:p>
          <a:p>
            <a:pPr lvl="1"/>
            <a:r>
              <a:rPr lang="fr-CA" sz="1600" dirty="0"/>
              <a:t>Temps d’observation, durée d’exposition, …</a:t>
            </a:r>
          </a:p>
          <a:p>
            <a:pPr lvl="1"/>
            <a:r>
              <a:rPr lang="fr-CA" sz="1600" dirty="0"/>
              <a:t>Largeur de trame, compartimentage</a:t>
            </a:r>
          </a:p>
          <a:p>
            <a:pPr lvl="1"/>
            <a:r>
              <a:rPr lang="fr-CA" sz="1600" dirty="0"/>
              <a:t>Températures (CCD, …)</a:t>
            </a:r>
          </a:p>
          <a:p>
            <a:pPr lvl="1"/>
            <a:r>
              <a:rPr lang="fr-CA" sz="1600" dirty="0"/>
              <a:t>…</a:t>
            </a:r>
          </a:p>
          <a:p>
            <a:r>
              <a:rPr lang="fr-CA" sz="2000" dirty="0"/>
              <a:t>Tous les logiciels compatibles avec le format FITS peuvent interroger les en-têtes</a:t>
            </a:r>
          </a:p>
          <a:p>
            <a:r>
              <a:rPr lang="fr-CA" sz="2000" dirty="0"/>
              <a:t>Description des en-têtes </a:t>
            </a:r>
            <a:r>
              <a:rPr lang="fr-CA" sz="2000" dirty="0" err="1"/>
              <a:t>NEOSSat</a:t>
            </a:r>
            <a:r>
              <a:rPr lang="fr-CA" sz="2000" dirty="0"/>
              <a:t> dans le </a:t>
            </a:r>
            <a:r>
              <a:rPr lang="fr-CA" sz="2000" dirty="0">
                <a:hlinkClick r:id="rId3" invalidUrl="ftp://ftp.asc-csa.gc.ca/users/OpenData_DonneesOuvertes/pub/NEOSSAT/Supporting Documents/CSA-NEOSSAT-MAN-0002_FITS_IMAGE_UGUIDE-v2-08.pdf"/>
              </a:rPr>
              <a:t>Guide de l’utilisateur des images FITS </a:t>
            </a:r>
            <a:r>
              <a:rPr lang="fr-CA" sz="2000" dirty="0"/>
              <a:t>@ </a:t>
            </a:r>
          </a:p>
          <a:p>
            <a:pPr lvl="1"/>
            <a:endParaRPr lang="en-CA" sz="1600" dirty="0"/>
          </a:p>
          <a:p>
            <a:pPr lvl="1"/>
            <a:endParaRPr lang="en-CA" sz="1600" dirty="0"/>
          </a:p>
        </p:txBody>
      </p:sp>
      <p:sp>
        <p:nvSpPr>
          <p:cNvPr id="6" name="Slide Number Placeholder 5"/>
          <p:cNvSpPr>
            <a:spLocks noGrp="1"/>
          </p:cNvSpPr>
          <p:nvPr>
            <p:ph type="sldNum" sz="quarter" idx="12"/>
          </p:nvPr>
        </p:nvSpPr>
        <p:spPr/>
        <p:txBody>
          <a:bodyPr/>
          <a:lstStyle/>
          <a:p>
            <a:fld id="{47EB10CD-02C9-4DE9-AF92-58549932B0AC}" type="slidenum">
              <a:rPr lang="en-CA" smtClean="0"/>
              <a:pPr/>
              <a:t>9</a:t>
            </a:fld>
            <a:endParaRPr lang="en-CA"/>
          </a:p>
        </p:txBody>
      </p:sp>
      <p:sp>
        <p:nvSpPr>
          <p:cNvPr id="7" name="Rectangle 6"/>
          <p:cNvSpPr/>
          <p:nvPr/>
        </p:nvSpPr>
        <p:spPr>
          <a:xfrm>
            <a:off x="172122" y="4712613"/>
            <a:ext cx="4828967" cy="430887"/>
          </a:xfrm>
          <a:prstGeom prst="rect">
            <a:avLst/>
          </a:prstGeom>
        </p:spPr>
        <p:txBody>
          <a:bodyPr wrap="square">
            <a:spAutoFit/>
          </a:bodyPr>
          <a:lstStyle/>
          <a:p>
            <a:r>
              <a:rPr lang="fr-CA" sz="1100">
                <a:hlinkClick r:id="rId4"/>
              </a:rPr>
              <a:t>ftp://ftp.asc-csa.gc.ca/users/OpenData_DonneesOuvertes /pub/NEOSSAT/SupportingDocuments/</a:t>
            </a:r>
            <a:r>
              <a:rPr lang="fr-CA" sz="1100"/>
              <a:t> </a:t>
            </a:r>
          </a:p>
        </p:txBody>
      </p:sp>
      <p:pic>
        <p:nvPicPr>
          <p:cNvPr id="8" name="Picture 7" descr="C:\Users\jflevesque\Pictures\ban-neossat.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369629" y="32426"/>
            <a:ext cx="1686307" cy="706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16189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1579311|-10846711|-14797230|-8244963|-11249614|SPAC&quot;,&quot;Id&quot;:&quot;5da887e94141460738ae2f69&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SA Verdana">
      <a:majorFont>
        <a:latin typeface="Verdana"/>
        <a:ea typeface=""/>
        <a:cs typeface=""/>
      </a:majorFont>
      <a:minorFont>
        <a:latin typeface="Verdan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5071</TotalTime>
  <Words>642</Words>
  <Application>Microsoft Office PowerPoint</Application>
  <PresentationFormat>On-screen Show (16:9)</PresentationFormat>
  <Paragraphs>134</Paragraphs>
  <Slides>15</Slides>
  <Notes>2</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Times New Roman</vt:lpstr>
      <vt:lpstr>Verdana</vt:lpstr>
      <vt:lpstr>Office Theme</vt:lpstr>
      <vt:lpstr>Défi des applications spatiales – NEOSSat</vt:lpstr>
      <vt:lpstr>Le voyage du héros de NEOSSat – Des débuts modestes </vt:lpstr>
      <vt:lpstr>Le voyage du héros de NEOSSat – En cas de catastrophe</vt:lpstr>
      <vt:lpstr>Le voyage du héros de NEOSSat – Surmonter l’adversité</vt:lpstr>
      <vt:lpstr>Le voyage du héros de NEOSSat – Atteindre de nouveaux sommets</vt:lpstr>
      <vt:lpstr>Images de NEOSSat : format FITS</vt:lpstr>
      <vt:lpstr>Images de NEOSSat sur des données ouvertes</vt:lpstr>
      <vt:lpstr>Utilisation des fichiers FITS</vt:lpstr>
      <vt:lpstr>En-têtes de FITS</vt:lpstr>
      <vt:lpstr>Défis des applications spatiales de NEOSSat</vt:lpstr>
      <vt:lpstr>Défi no 1 – Rechercher dans la base de données d’images</vt:lpstr>
      <vt:lpstr>Défi no 2 – Déterminer les astéroïdes ou les autres objets dynamiques potentiels</vt:lpstr>
      <vt:lpstr>Défi no 3 – Animer une comète ou un astéroïde proche de la Terre</vt:lpstr>
      <vt:lpstr>Première comète interstellaire  C/2019 Q4 (2I/Borisov)</vt:lpstr>
      <vt:lpstr>PowerPoint Presentation</vt:lpstr>
    </vt:vector>
  </TitlesOfParts>
  <Company>ASC-CSA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Minier, Diane (ASC/CSA)</dc:creator>
  <cp:lastModifiedBy>Hébert-Roy, Denise (ASC/CSA)</cp:lastModifiedBy>
  <cp:revision>43</cp:revision>
  <dcterms:created xsi:type="dcterms:W3CDTF">2018-10-30T19:29:20Z</dcterms:created>
  <dcterms:modified xsi:type="dcterms:W3CDTF">2019-10-17T16:31:16Z</dcterms:modified>
</cp:coreProperties>
</file>