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0" r:id="rId3"/>
    <p:sldId id="281" r:id="rId4"/>
    <p:sldId id="282" r:id="rId5"/>
    <p:sldId id="283" r:id="rId6"/>
    <p:sldId id="284" r:id="rId7"/>
    <p:sldId id="303" r:id="rId8"/>
    <p:sldId id="301" r:id="rId9"/>
    <p:sldId id="290" r:id="rId10"/>
    <p:sldId id="299" r:id="rId11"/>
    <p:sldId id="296" r:id="rId12"/>
    <p:sldId id="295" r:id="rId13"/>
    <p:sldId id="293" r:id="rId14"/>
    <p:sldId id="289" r:id="rId15"/>
    <p:sldId id="28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8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09FB-816E-4F93-A103-AE83E8FE7CC0}" type="datetimeFigureOut">
              <a:rPr lang="en-CA" smtClean="0"/>
              <a:t>2019-10-08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1C10-AE1B-40B9-A64F-FDB8F1078E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Gimp &amp; </a:t>
            </a:r>
            <a:r>
              <a:rPr lang="en-US" dirty="0" err="1" smtClean="0"/>
              <a:t>Irfan</a:t>
            </a:r>
            <a:r>
              <a:rPr lang="en-US" baseline="0" dirty="0" err="1" smtClean="0"/>
              <a:t>View</a:t>
            </a:r>
            <a:r>
              <a:rPr lang="en-US" baseline="0" dirty="0" smtClean="0"/>
              <a:t> ok?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176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Astronomers and researchers are seeking different things from images than most</a:t>
            </a:r>
          </a:p>
          <a:p>
            <a:r>
              <a:rPr lang="en-CA" dirty="0" smtClean="0"/>
              <a:t>They are not always concerned with the </a:t>
            </a:r>
            <a:r>
              <a:rPr lang="en-CA" dirty="0" err="1" smtClean="0"/>
              <a:t>appealability</a:t>
            </a:r>
            <a:r>
              <a:rPr lang="en-CA" dirty="0" smtClean="0"/>
              <a:t> or attractiveness of the photos as this doesn’t necessarily contribute to the science</a:t>
            </a:r>
          </a:p>
          <a:p>
            <a:r>
              <a:rPr lang="en-CA" dirty="0" smtClean="0"/>
              <a:t>Others however appreciate something that is clear and understandable at a glance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5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148865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with side visual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130623"/>
            <a:ext cx="6741634" cy="73971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716" y="1270065"/>
            <a:ext cx="6741634" cy="34671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6" t="7555" r="23343" b="25785"/>
          <a:stretch/>
        </p:blipFill>
        <p:spPr>
          <a:xfrm>
            <a:off x="0" y="0"/>
            <a:ext cx="1520328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470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Side title Med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0" t="6904" r="23183" b="26436"/>
          <a:stretch/>
        </p:blipFill>
        <p:spPr>
          <a:xfrm>
            <a:off x="0" y="0"/>
            <a:ext cx="2300068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250" y="738131"/>
            <a:ext cx="5739099" cy="399912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1905918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4901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Side title Large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7295" r="23433" b="26045"/>
          <a:stretch/>
        </p:blipFill>
        <p:spPr>
          <a:xfrm>
            <a:off x="0" y="0"/>
            <a:ext cx="3018622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29" y="738131"/>
            <a:ext cx="5100120" cy="399912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2633032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987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Top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3872611" cy="1050476"/>
          </a:xfrm>
        </p:spPr>
        <p:txBody>
          <a:bodyPr anchor="t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Top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180000"/>
            <a:ext cx="3872611" cy="105047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Bottom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3897890"/>
            <a:ext cx="3872611" cy="1050476"/>
          </a:xfrm>
        </p:spPr>
        <p:txBody>
          <a:bodyPr anchor="b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3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Bottom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3898800"/>
            <a:ext cx="3872611" cy="1050476"/>
          </a:xfrm>
        </p:spPr>
        <p:txBody>
          <a:bodyPr anchor="b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89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Top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3872611" cy="1050476"/>
          </a:xfrm>
        </p:spPr>
        <p:txBody>
          <a:bodyPr anchor="t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86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Top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180000"/>
            <a:ext cx="3872611" cy="105047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3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Bottom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3897890"/>
            <a:ext cx="3872611" cy="1050476"/>
          </a:xfrm>
        </p:spPr>
        <p:txBody>
          <a:bodyPr anchor="b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51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 smtClean="0"/>
              <a:t>Cliquez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 pour </a:t>
            </a:r>
            <a:r>
              <a:rPr lang="en-US" dirty="0" err="1" smtClean="0"/>
              <a:t>inscrire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Sous-</a:t>
            </a:r>
            <a:r>
              <a:rPr lang="en-US" dirty="0" err="1" smtClean="0"/>
              <a:t>titre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Nom </a:t>
            </a:r>
            <a:r>
              <a:rPr lang="en-US" dirty="0" err="1" smtClean="0"/>
              <a:t>ici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44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Bottom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3898800"/>
            <a:ext cx="3872611" cy="1050476"/>
          </a:xfrm>
        </p:spPr>
        <p:txBody>
          <a:bodyPr anchor="b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7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oncé / Dar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30623"/>
            <a:ext cx="7886700" cy="739710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7477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accent2"/>
                </a:solidFill>
              </a:rPr>
              <a:t>L’image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entête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doit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être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copiée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une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fois</a:t>
            </a:r>
            <a:r>
              <a:rPr lang="en-CA" sz="1400" dirty="0" smtClean="0">
                <a:solidFill>
                  <a:schemeClr val="accent2"/>
                </a:solidFill>
              </a:rPr>
              <a:t> le </a:t>
            </a:r>
            <a:r>
              <a:rPr lang="en-CA" sz="1400" dirty="0" err="1" smtClean="0">
                <a:solidFill>
                  <a:schemeClr val="accent2"/>
                </a:solidFill>
              </a:rPr>
              <a:t>gabarit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utilisé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dans</a:t>
            </a:r>
            <a:r>
              <a:rPr lang="en-CA" sz="1400" baseline="0" dirty="0" smtClean="0">
                <a:solidFill>
                  <a:schemeClr val="accent2"/>
                </a:solidFill>
              </a:rPr>
              <a:t> le PPT</a:t>
            </a:r>
            <a:br>
              <a:rPr lang="en-CA" sz="1400" baseline="0" dirty="0" smtClean="0">
                <a:solidFill>
                  <a:schemeClr val="accent2"/>
                </a:solidFill>
              </a:rPr>
            </a:br>
            <a:r>
              <a:rPr lang="en-CA" sz="1400" baseline="0" dirty="0" smtClean="0">
                <a:solidFill>
                  <a:schemeClr val="accent2"/>
                </a:solidFill>
              </a:rPr>
              <a:t>(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Vaut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mieux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partir</a:t>
            </a:r>
            <a:r>
              <a:rPr lang="en-CA" sz="1400" baseline="0" dirty="0" smtClean="0">
                <a:solidFill>
                  <a:schemeClr val="accent2"/>
                </a:solidFill>
              </a:rPr>
              <a:t> de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l’exemple</a:t>
            </a:r>
            <a:r>
              <a:rPr lang="en-CA" sz="1400" baseline="0" dirty="0" smtClean="0">
                <a:solidFill>
                  <a:schemeClr val="accent2"/>
                </a:solidFill>
              </a:rPr>
              <a:t>)</a:t>
            </a:r>
            <a:endParaRPr lang="en-CA" sz="14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6734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2"/>
                </a:solidFill>
              </a:rPr>
              <a:t>Header</a:t>
            </a:r>
            <a:r>
              <a:rPr lang="en-CA" sz="1400" baseline="0" dirty="0" smtClean="0">
                <a:solidFill>
                  <a:schemeClr val="accent2"/>
                </a:solidFill>
              </a:rPr>
              <a:t> picture must be copied when the template is used in the PPT.</a:t>
            </a:r>
          </a:p>
          <a:p>
            <a:r>
              <a:rPr lang="en-CA" sz="1400" baseline="0" dirty="0" smtClean="0">
                <a:solidFill>
                  <a:schemeClr val="accent2"/>
                </a:solidFill>
              </a:rPr>
              <a:t>(Better to start from the example) </a:t>
            </a:r>
            <a:endParaRPr lang="en-CA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4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âle / Ligh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30623"/>
            <a:ext cx="7886700" cy="739710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7477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u="sng" dirty="0" err="1" smtClean="0">
                <a:solidFill>
                  <a:schemeClr val="accent2"/>
                </a:solidFill>
              </a:rPr>
              <a:t>L’image</a:t>
            </a:r>
            <a:r>
              <a:rPr lang="en-CA" sz="1400" u="sng" dirty="0" smtClean="0">
                <a:solidFill>
                  <a:schemeClr val="accent2"/>
                </a:solidFill>
              </a:rPr>
              <a:t> </a:t>
            </a:r>
            <a:r>
              <a:rPr lang="en-CA" sz="1400" u="sng" dirty="0" err="1" smtClean="0">
                <a:solidFill>
                  <a:schemeClr val="accent2"/>
                </a:solidFill>
              </a:rPr>
              <a:t>entête</a:t>
            </a:r>
            <a:r>
              <a:rPr lang="en-CA" sz="1400" u="sng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doit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être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copiée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une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fois</a:t>
            </a:r>
            <a:r>
              <a:rPr lang="en-CA" sz="1400" dirty="0" smtClean="0">
                <a:solidFill>
                  <a:schemeClr val="accent2"/>
                </a:solidFill>
              </a:rPr>
              <a:t> le </a:t>
            </a:r>
            <a:r>
              <a:rPr lang="en-CA" sz="1400" dirty="0" err="1" smtClean="0">
                <a:solidFill>
                  <a:schemeClr val="accent2"/>
                </a:solidFill>
              </a:rPr>
              <a:t>gabarit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utilisé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dans</a:t>
            </a:r>
            <a:r>
              <a:rPr lang="en-CA" sz="1400" baseline="0" dirty="0" smtClean="0">
                <a:solidFill>
                  <a:schemeClr val="accent2"/>
                </a:solidFill>
              </a:rPr>
              <a:t> le PPT</a:t>
            </a:r>
            <a:br>
              <a:rPr lang="en-CA" sz="1400" baseline="0" dirty="0" smtClean="0">
                <a:solidFill>
                  <a:schemeClr val="accent2"/>
                </a:solidFill>
              </a:rPr>
            </a:br>
            <a:r>
              <a:rPr lang="en-CA" sz="1400" baseline="0" dirty="0" smtClean="0">
                <a:solidFill>
                  <a:schemeClr val="accent2"/>
                </a:solidFill>
              </a:rPr>
              <a:t>(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Vaut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mieux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partir</a:t>
            </a:r>
            <a:r>
              <a:rPr lang="en-CA" sz="1400" baseline="0" dirty="0" smtClean="0">
                <a:solidFill>
                  <a:schemeClr val="accent2"/>
                </a:solidFill>
              </a:rPr>
              <a:t> de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l’exemple</a:t>
            </a:r>
            <a:r>
              <a:rPr lang="en-CA" sz="1400" baseline="0" dirty="0" smtClean="0">
                <a:solidFill>
                  <a:schemeClr val="accent2"/>
                </a:solidFill>
              </a:rPr>
              <a:t>)</a:t>
            </a:r>
            <a:endParaRPr lang="en-CA" sz="1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76734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u="sng" dirty="0" smtClean="0">
                <a:solidFill>
                  <a:schemeClr val="accent2"/>
                </a:solidFill>
              </a:rPr>
              <a:t>Header</a:t>
            </a:r>
            <a:r>
              <a:rPr lang="en-CA" sz="1400" u="sng" baseline="0" dirty="0" smtClean="0">
                <a:solidFill>
                  <a:schemeClr val="accent2"/>
                </a:solidFill>
              </a:rPr>
              <a:t> picture </a:t>
            </a:r>
            <a:r>
              <a:rPr lang="en-CA" sz="1400" baseline="0" dirty="0" smtClean="0">
                <a:solidFill>
                  <a:schemeClr val="accent2"/>
                </a:solidFill>
              </a:rPr>
              <a:t>must be copied when the template is used in the PPT.</a:t>
            </a:r>
          </a:p>
          <a:p>
            <a:r>
              <a:rPr lang="en-CA" sz="1400" baseline="0" dirty="0" smtClean="0">
                <a:solidFill>
                  <a:schemeClr val="accent2"/>
                </a:solidFill>
              </a:rPr>
              <a:t>(Better to start from the example) </a:t>
            </a:r>
            <a:endParaRPr lang="en-CA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1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uvelle section / 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11249" r="19505" b="434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4229" y="1132113"/>
            <a:ext cx="4731658" cy="2757715"/>
          </a:xfrm>
        </p:spPr>
        <p:txBody>
          <a:bodyPr anchor="ctr">
            <a:normAutofit/>
          </a:bodyPr>
          <a:lstStyle>
            <a:lvl1pPr algn="ctr"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1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9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" y="0"/>
            <a:ext cx="9139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5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lanc / White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lanc / White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" y="0"/>
            <a:ext cx="9139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4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4140"/>
            <a:ext cx="9144000" cy="5143500"/>
          </a:xfrm>
          <a:prstGeom prst="rect">
            <a:avLst/>
          </a:pr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 descr="C:\Users\jflevesque\Pictures\ban-neossat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514" y="40317"/>
            <a:ext cx="1687286" cy="7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1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No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6" name="Picture 5" descr="C:\Users\jflevesque\Pictures\ban-neossa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514" y="40317"/>
            <a:ext cx="1687286" cy="7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5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Top title with side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5" t="17050" r="-11736" b="35318"/>
          <a:stretch/>
        </p:blipFill>
        <p:spPr>
          <a:xfrm>
            <a:off x="0" y="0"/>
            <a:ext cx="665825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130623"/>
            <a:ext cx="6741634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716" y="1270065"/>
            <a:ext cx="6741634" cy="34671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69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Side title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7" t="14916" r="-20418" b="35104"/>
          <a:stretch/>
        </p:blipFill>
        <p:spPr>
          <a:xfrm>
            <a:off x="0" y="0"/>
            <a:ext cx="836853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250" y="738131"/>
            <a:ext cx="5739099" cy="399912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457200"/>
            <a:ext cx="1905918" cy="3954779"/>
          </a:xfrm>
        </p:spPr>
        <p:txBody>
          <a:bodyPr anchor="ctr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81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Side tit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t="19422" r="-7145" b="38620"/>
          <a:stretch/>
        </p:blipFill>
        <p:spPr>
          <a:xfrm>
            <a:off x="0" y="0"/>
            <a:ext cx="823137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29" y="738131"/>
            <a:ext cx="5100120" cy="399912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2633032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76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ark - Top title">
    <p:bg>
      <p:bgPr>
        <a:gradFill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414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0"/>
          <a:stretch/>
        </p:blipFill>
        <p:spPr>
          <a:xfrm>
            <a:off x="-1" y="-11491"/>
            <a:ext cx="9188067" cy="88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3498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ark - Top title No Earth">
    <p:bg>
      <p:bgPr>
        <a:gradFill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0"/>
          <a:stretch/>
        </p:blipFill>
        <p:spPr>
          <a:xfrm>
            <a:off x="-1" y="-11491"/>
            <a:ext cx="9188067" cy="88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102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5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85" r:id="rId4"/>
    <p:sldLayoutId id="2147483681" r:id="rId5"/>
    <p:sldLayoutId id="2147483684" r:id="rId6"/>
    <p:sldLayoutId id="2147483683" r:id="rId7"/>
    <p:sldLayoutId id="2147483680" r:id="rId8"/>
    <p:sldLayoutId id="2147483686" r:id="rId9"/>
    <p:sldLayoutId id="2147483677" r:id="rId10"/>
    <p:sldLayoutId id="2147483678" r:id="rId11"/>
    <p:sldLayoutId id="2147483679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673" r:id="rId24"/>
    <p:sldLayoutId id="2147483687" r:id="rId25"/>
    <p:sldLayoutId id="2147483700" r:id="rId26"/>
    <p:sldLayoutId id="2147483688" r:id="rId27"/>
    <p:sldLayoutId id="2147483701" r:id="rId28"/>
    <p:sldLayoutId id="2147483666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stropy.org/en/stable/io/fits/#working-with-fits-headers" TargetMode="External"/><Relationship Id="rId2" Type="http://schemas.openxmlformats.org/officeDocument/2006/relationships/hyperlink" Target="https://docs.astropy.org/en/stable/index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avi"/><Relationship Id="rId7" Type="http://schemas.openxmlformats.org/officeDocument/2006/relationships/image" Target="../media/image26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avi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github.com/jasonfrowe/neossat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ftp://ftp.asc-csa.gc.ca/users/OpenData_DonneesOuvertes/pub/NEOSSAT/ASTRO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telescope.org/projects/fits_liberator/download_v3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its.gsfc.nasa.gov/fits_librarie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hyperlink" Target="ftp://ftp.asc-csa.gc.ca/users/OpenData_DonneesOuvertes/pub/NEOSSAT/SupportingDocumen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08" y="1817566"/>
            <a:ext cx="4696844" cy="1383853"/>
          </a:xfrm>
        </p:spPr>
        <p:txBody>
          <a:bodyPr/>
          <a:lstStyle/>
          <a:p>
            <a:r>
              <a:rPr lang="en-CA" dirty="0" smtClean="0"/>
              <a:t>Space Apps Challenge - NEOSSat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655" y="3201419"/>
            <a:ext cx="3120642" cy="153772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CSA/V. Abbasi</a:t>
            </a:r>
          </a:p>
          <a:p>
            <a:r>
              <a:rPr lang="en-US" dirty="0" smtClean="0"/>
              <a:t>CSA/N. Cziranka-Crooks</a:t>
            </a:r>
          </a:p>
          <a:p>
            <a:r>
              <a:rPr lang="en-US" dirty="0" smtClean="0"/>
              <a:t>DRDC/S. Thorsteinson</a:t>
            </a:r>
          </a:p>
          <a:p>
            <a:r>
              <a:rPr lang="en-US" dirty="0" smtClean="0"/>
              <a:t>DRDC/L. Scott</a:t>
            </a:r>
          </a:p>
          <a:p>
            <a:r>
              <a:rPr lang="en-US" dirty="0" smtClean="0"/>
              <a:t>Bishop’s/J. Rowe</a:t>
            </a:r>
          </a:p>
          <a:p>
            <a:r>
              <a:rPr lang="en-US" dirty="0" smtClean="0"/>
              <a:t>NRC/D. </a:t>
            </a:r>
            <a:r>
              <a:rPr lang="en-US" dirty="0" err="1" smtClean="0"/>
              <a:t>Balam</a:t>
            </a:r>
            <a:endParaRPr lang="en-US" dirty="0" smtClean="0"/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7" y="105006"/>
            <a:ext cx="3180942" cy="23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739710"/>
          </a:xfrm>
        </p:spPr>
        <p:txBody>
          <a:bodyPr/>
          <a:lstStyle/>
          <a:p>
            <a:r>
              <a:rPr lang="en-US" dirty="0" err="1" smtClean="0"/>
              <a:t>NEOSSat</a:t>
            </a:r>
            <a:r>
              <a:rPr lang="en-US" dirty="0" smtClean="0"/>
              <a:t> Space Apps Challenges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083389"/>
              </p:ext>
            </p:extLst>
          </p:nvPr>
        </p:nvGraphicFramePr>
        <p:xfrm>
          <a:off x="0" y="882716"/>
          <a:ext cx="9143998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956">
                  <a:extLst>
                    <a:ext uri="{9D8B030D-6E8A-4147-A177-3AD203B41FA5}">
                      <a16:colId xmlns:a16="http://schemas.microsoft.com/office/drawing/2014/main" val="3430585089"/>
                    </a:ext>
                  </a:extLst>
                </a:gridCol>
                <a:gridCol w="2605014">
                  <a:extLst>
                    <a:ext uri="{9D8B030D-6E8A-4147-A177-3AD203B41FA5}">
                      <a16:colId xmlns:a16="http://schemas.microsoft.com/office/drawing/2014/main" val="2928519710"/>
                    </a:ext>
                  </a:extLst>
                </a:gridCol>
                <a:gridCol w="2605014">
                  <a:extLst>
                    <a:ext uri="{9D8B030D-6E8A-4147-A177-3AD203B41FA5}">
                      <a16:colId xmlns:a16="http://schemas.microsoft.com/office/drawing/2014/main" val="182003990"/>
                    </a:ext>
                  </a:extLst>
                </a:gridCol>
                <a:gridCol w="2605014">
                  <a:extLst>
                    <a:ext uri="{9D8B030D-6E8A-4147-A177-3AD203B41FA5}">
                      <a16:colId xmlns:a16="http://schemas.microsoft.com/office/drawing/2014/main" val="1446335099"/>
                    </a:ext>
                  </a:extLst>
                </a:gridCol>
              </a:tblGrid>
              <a:tr h="532990"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(1)</a:t>
                      </a:r>
                    </a:p>
                    <a:p>
                      <a:pPr algn="ctr"/>
                      <a:r>
                        <a:rPr lang="en-US" sz="1600" dirty="0" smtClean="0"/>
                        <a:t>Image Search Tool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(2)</a:t>
                      </a:r>
                    </a:p>
                    <a:p>
                      <a:pPr algn="ctr"/>
                      <a:r>
                        <a:rPr lang="en-US" sz="1600" dirty="0" smtClean="0"/>
                        <a:t>Analyze</a:t>
                      </a:r>
                      <a:r>
                        <a:rPr lang="en-US" sz="1600" baseline="0" dirty="0" smtClean="0"/>
                        <a:t> the Images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(3)</a:t>
                      </a:r>
                    </a:p>
                    <a:p>
                      <a:pPr algn="ctr"/>
                      <a:r>
                        <a:rPr lang="en-US" sz="1600" dirty="0" smtClean="0"/>
                        <a:t>Animate an Asteroid/Comet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64028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chemeClr val="bg1"/>
                          </a:solidFill>
                        </a:rPr>
                        <a:t>Objective</a:t>
                      </a:r>
                      <a:endParaRPr lang="en-CA" sz="18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Building a flexible database for finding the data</a:t>
                      </a:r>
                      <a:r>
                        <a:rPr lang="en-US" sz="1600" baseline="0" dirty="0" smtClean="0"/>
                        <a:t> meeting user-defined criteria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Analyze differences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between images of the same region of</a:t>
                      </a:r>
                      <a:r>
                        <a:rPr lang="en-US" sz="1600" baseline="0" dirty="0" smtClean="0"/>
                        <a:t> space to identify moving objects or other changes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/>
                        <a:t>Build</a:t>
                      </a:r>
                      <a:r>
                        <a:rPr lang="en-US" sz="1600" baseline="0" dirty="0" smtClean="0"/>
                        <a:t> animations from a series of images of a moving asteroid or comet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431155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chemeClr val="bg1"/>
                          </a:solidFill>
                        </a:rPr>
                        <a:t>Skill Set</a:t>
                      </a:r>
                      <a:endParaRPr lang="en-CA" sz="18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Database design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mining, Artificial</a:t>
                      </a:r>
                      <a:r>
                        <a:rPr lang="en-US" sz="1600" baseline="0" dirty="0" smtClean="0"/>
                        <a:t> Intelligence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Visualization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303864"/>
                  </a:ext>
                </a:extLst>
              </a:tr>
              <a:tr h="532990">
                <a:tc>
                  <a:txBody>
                    <a:bodyPr/>
                    <a:lstStyle/>
                    <a:p>
                      <a:r>
                        <a:rPr lang="en-US" sz="1800" b="0" i="1" dirty="0" smtClean="0">
                          <a:solidFill>
                            <a:schemeClr val="bg1"/>
                          </a:solidFill>
                        </a:rPr>
                        <a:t>Data Set</a:t>
                      </a:r>
                      <a:endParaRPr lang="en-CA" sz="18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 image</a:t>
                      </a:r>
                      <a:r>
                        <a:rPr lang="en-US" sz="1600" baseline="0" dirty="0" smtClean="0"/>
                        <a:t> set, extracting &amp; storing header data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Cleaned</a:t>
                      </a:r>
                      <a:r>
                        <a:rPr lang="en-US" sz="1600" baseline="0" dirty="0" smtClean="0"/>
                        <a:t> images </a:t>
                      </a:r>
                      <a:r>
                        <a:rPr lang="en-US" sz="1600" dirty="0" smtClean="0"/>
                        <a:t>in</a:t>
                      </a:r>
                      <a:r>
                        <a:rPr lang="en-US" sz="1600" baseline="0" dirty="0" smtClean="0"/>
                        <a:t> “Fine Point” state from survey images (same region over different orbits)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Cleaned images from </a:t>
                      </a:r>
                      <a:r>
                        <a:rPr lang="en-US" sz="1600" baseline="0" dirty="0" smtClean="0"/>
                        <a:t>of a given target over many days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6426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17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21" y="130623"/>
            <a:ext cx="6664248" cy="73971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Challenge #1 – Searching the Image Database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0333"/>
            <a:ext cx="8967528" cy="3263504"/>
          </a:xfrm>
        </p:spPr>
        <p:txBody>
          <a:bodyPr/>
          <a:lstStyle/>
          <a:p>
            <a:pPr lvl="1"/>
            <a:r>
              <a:rPr lang="en-US" dirty="0" smtClean="0"/>
              <a:t>Use FITS image headers to build a searchable data structure and simplify access to all images meeting specific criteria</a:t>
            </a:r>
            <a:endParaRPr lang="en-US" dirty="0" smtClean="0"/>
          </a:p>
          <a:p>
            <a:pPr lvl="1"/>
            <a:r>
              <a:rPr lang="en-US" dirty="0" smtClean="0"/>
              <a:t>Example: use your tool to find </a:t>
            </a:r>
            <a:r>
              <a:rPr lang="en-US" dirty="0" smtClean="0"/>
              <a:t>all images taken of “</a:t>
            </a:r>
            <a:r>
              <a:rPr lang="en-US" dirty="0" err="1" smtClean="0"/>
              <a:t>TargetY</a:t>
            </a:r>
            <a:r>
              <a:rPr lang="en-US" dirty="0" smtClean="0"/>
              <a:t>” or all images pointing in a specific section of the night </a:t>
            </a:r>
            <a:r>
              <a:rPr lang="en-US" dirty="0" smtClean="0"/>
              <a:t>sky (RA/Dec range)</a:t>
            </a:r>
            <a:endParaRPr lang="en-US" dirty="0" smtClean="0"/>
          </a:p>
          <a:p>
            <a:pPr lvl="1"/>
            <a:r>
              <a:rPr lang="en-US" dirty="0" smtClean="0"/>
              <a:t>Feel </a:t>
            </a:r>
            <a:r>
              <a:rPr lang="en-US" dirty="0" smtClean="0"/>
              <a:t>free to take a look at the </a:t>
            </a:r>
            <a:r>
              <a:rPr lang="en-US" dirty="0">
                <a:hlinkClick r:id="rId2"/>
              </a:rPr>
              <a:t>a</a:t>
            </a:r>
            <a:r>
              <a:rPr lang="en-US" dirty="0" smtClean="0">
                <a:hlinkClick r:id="rId2"/>
              </a:rPr>
              <a:t>stropy</a:t>
            </a:r>
            <a:r>
              <a:rPr lang="en-US" dirty="0" smtClean="0"/>
              <a:t> section on </a:t>
            </a:r>
            <a:r>
              <a:rPr lang="en-US" dirty="0" smtClean="0">
                <a:hlinkClick r:id="rId3"/>
              </a:rPr>
              <a:t>working with FITS Headers </a:t>
            </a:r>
            <a:r>
              <a:rPr lang="en-US" dirty="0" smtClean="0"/>
              <a:t>to get a general understanding of interacting with headers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9841"/>
          <a:stretch/>
        </p:blipFill>
        <p:spPr>
          <a:xfrm>
            <a:off x="785678" y="3581244"/>
            <a:ext cx="7626804" cy="163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009" b="70909"/>
          <a:stretch/>
        </p:blipFill>
        <p:spPr>
          <a:xfrm>
            <a:off x="785678" y="2561739"/>
            <a:ext cx="7626804" cy="10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70333"/>
            <a:ext cx="7886700" cy="2240857"/>
          </a:xfrm>
        </p:spPr>
        <p:txBody>
          <a:bodyPr/>
          <a:lstStyle/>
          <a:p>
            <a:r>
              <a:rPr lang="en-CA" dirty="0" smtClean="0"/>
              <a:t>Detecting in space can be a difficult task</a:t>
            </a:r>
          </a:p>
          <a:p>
            <a:r>
              <a:rPr lang="en-CA" dirty="0" smtClean="0"/>
              <a:t>Image change detection is an important field of study that has been used for a long time in astronomy</a:t>
            </a:r>
          </a:p>
          <a:p>
            <a:r>
              <a:rPr lang="en-CA" dirty="0" smtClean="0"/>
              <a:t>Looking at multiple images of the same object or point in space can allow comparison between the images to detect a moving object such as an asteroid or comet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570" y="83803"/>
            <a:ext cx="7886700" cy="73971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Challenge #2 – Identifying potential asteroids or other </a:t>
            </a:r>
            <a:r>
              <a:rPr lang="en-CA" dirty="0" smtClean="0"/>
              <a:t>dynamic objects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7676" r="5232" b="4378"/>
          <a:stretch/>
        </p:blipFill>
        <p:spPr bwMode="auto">
          <a:xfrm>
            <a:off x="14041" y="2827915"/>
            <a:ext cx="2314239" cy="231423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7700" r="5222" b="4356"/>
          <a:stretch/>
        </p:blipFill>
        <p:spPr bwMode="auto">
          <a:xfrm>
            <a:off x="2300491" y="2827915"/>
            <a:ext cx="2313910" cy="231391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7700" r="5231" b="4356"/>
          <a:stretch/>
        </p:blipFill>
        <p:spPr bwMode="auto">
          <a:xfrm>
            <a:off x="4525168" y="2827915"/>
            <a:ext cx="2315256" cy="231525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7676" r="5221" b="4378"/>
          <a:stretch/>
        </p:blipFill>
        <p:spPr bwMode="auto">
          <a:xfrm>
            <a:off x="6850760" y="2843381"/>
            <a:ext cx="2300120" cy="23001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410368" y="4415027"/>
            <a:ext cx="8229600" cy="445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1200" b="0" dirty="0" smtClean="0">
                <a:solidFill>
                  <a:schemeClr val="bg1"/>
                </a:solidFill>
              </a:rPr>
              <a:t>100s Fine Point Exposure @ RA/Dec/Roll = [6.31, -2.30, 161.7] </a:t>
            </a:r>
            <a:r>
              <a:rPr lang="en-CA" sz="1200" b="0" dirty="0" err="1" smtClean="0">
                <a:solidFill>
                  <a:schemeClr val="bg1"/>
                </a:solidFill>
              </a:rPr>
              <a:t>deg</a:t>
            </a:r>
            <a:endParaRPr lang="en-CA" sz="1200" b="0" dirty="0">
              <a:solidFill>
                <a:schemeClr val="bg1"/>
              </a:solidFill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66007" y="4767263"/>
            <a:ext cx="1804307" cy="329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1200" b="0" dirty="0" smtClean="0">
                <a:solidFill>
                  <a:schemeClr val="bg1"/>
                </a:solidFill>
              </a:rPr>
              <a:t>2017-138 14:07:17</a:t>
            </a:r>
            <a:endParaRPr lang="en-CA" sz="1200" b="0" dirty="0">
              <a:solidFill>
                <a:schemeClr val="bg1"/>
              </a:solidFill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2491523" y="4788788"/>
            <a:ext cx="1804307" cy="329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1200" b="0" dirty="0" smtClean="0">
                <a:solidFill>
                  <a:schemeClr val="bg1"/>
                </a:solidFill>
              </a:rPr>
              <a:t>2017-138 14:35:42</a:t>
            </a:r>
            <a:endParaRPr lang="en-CA" sz="1200" b="0" dirty="0">
              <a:solidFill>
                <a:schemeClr val="bg1"/>
              </a:solidFill>
            </a:endParaRP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4727882" y="4767263"/>
            <a:ext cx="1804307" cy="329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1200" b="0" dirty="0" smtClean="0">
                <a:solidFill>
                  <a:schemeClr val="bg1"/>
                </a:solidFill>
              </a:rPr>
              <a:t>2017-138 14:47:45</a:t>
            </a:r>
            <a:endParaRPr lang="en-CA" sz="1200" b="0" dirty="0">
              <a:solidFill>
                <a:schemeClr val="bg1"/>
              </a:solidFill>
            </a:endParaRP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091117" y="4778490"/>
            <a:ext cx="1804307" cy="329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CA" sz="1200" b="0" dirty="0" smtClean="0">
                <a:solidFill>
                  <a:schemeClr val="bg1"/>
                </a:solidFill>
              </a:rPr>
              <a:t>2017-138 16:16:10</a:t>
            </a:r>
            <a:endParaRPr lang="en-CA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587" y="870333"/>
            <a:ext cx="7886700" cy="760549"/>
          </a:xfrm>
        </p:spPr>
        <p:txBody>
          <a:bodyPr/>
          <a:lstStyle/>
          <a:p>
            <a:r>
              <a:rPr lang="en-CA" dirty="0" smtClean="0"/>
              <a:t>Your challenge is to use asteroid or comet images to create interesting visualizations or animations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6795407" cy="73971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Challenge #3 – Animating a Comet or Near-Earth Asteroid</a:t>
            </a:r>
            <a:endParaRPr lang="en-CA" dirty="0"/>
          </a:p>
        </p:txBody>
      </p:sp>
      <p:pic>
        <p:nvPicPr>
          <p:cNvPr id="6" name="comet_46P_181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1733275"/>
            <a:ext cx="6062623" cy="3410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4404" y="4798215"/>
            <a:ext cx="404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Comet 46P animations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46P_290_29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3930" t="13096" r="10948" b="12694"/>
          <a:stretch/>
        </p:blipFill>
        <p:spPr>
          <a:xfrm>
            <a:off x="5680037" y="1721611"/>
            <a:ext cx="3463963" cy="34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" y="275025"/>
            <a:ext cx="8611985" cy="499715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1</a:t>
            </a:r>
            <a:r>
              <a:rPr lang="en-CA" baseline="30000" dirty="0" smtClean="0"/>
              <a:t>st</a:t>
            </a:r>
            <a:r>
              <a:rPr lang="en-CA" dirty="0" smtClean="0"/>
              <a:t> Interstellar Comet C/2019 Q4 </a:t>
            </a:r>
            <a:br>
              <a:rPr lang="en-CA" dirty="0" smtClean="0"/>
            </a:br>
            <a:r>
              <a:rPr lang="en-CA" dirty="0" smtClean="0"/>
              <a:t>(2I/</a:t>
            </a:r>
            <a:r>
              <a:rPr lang="en-CA" dirty="0" err="1" smtClean="0"/>
              <a:t>Borisov</a:t>
            </a:r>
            <a:r>
              <a:rPr lang="en-CA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7217"/>
            <a:ext cx="2352501" cy="471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i="1" dirty="0" smtClean="0"/>
              <a:t>Daily imaging: 2019-256 to now</a:t>
            </a:r>
          </a:p>
          <a:p>
            <a:pPr marL="0" indent="0">
              <a:buNone/>
            </a:pPr>
            <a:r>
              <a:rPr lang="en-US" sz="900" i="1" dirty="0" smtClean="0"/>
              <a:t>NRC/D. </a:t>
            </a:r>
            <a:r>
              <a:rPr lang="en-US" sz="900" i="1" dirty="0" err="1"/>
              <a:t>B</a:t>
            </a:r>
            <a:r>
              <a:rPr lang="en-US" sz="900" i="1" dirty="0" err="1" smtClean="0"/>
              <a:t>alam</a:t>
            </a:r>
            <a:r>
              <a:rPr lang="en-US" sz="900" i="1" dirty="0" smtClean="0"/>
              <a:t> processing data with measurements published on MPC</a:t>
            </a:r>
            <a:endParaRPr lang="en-CA" sz="9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00" y="779932"/>
            <a:ext cx="6897300" cy="2793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3805" r="2393" b="3741"/>
          <a:stretch/>
        </p:blipFill>
        <p:spPr>
          <a:xfrm>
            <a:off x="0" y="2241834"/>
            <a:ext cx="2992582" cy="2464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9283" y="2680739"/>
            <a:ext cx="1904673" cy="1539588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-41565" y="4659231"/>
            <a:ext cx="3640210" cy="46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800" dirty="0"/>
              <a:t>M</a:t>
            </a:r>
            <a:r>
              <a:rPr lang="en-CA" sz="800" dirty="0" smtClean="0"/>
              <a:t>osaic </a:t>
            </a:r>
            <a:r>
              <a:rPr lang="en-CA" sz="800" dirty="0"/>
              <a:t>of 91 NEOSSat images re-sampled to a tangential projection in FK5/J2000 coordinates showing the trajectory of 2i/</a:t>
            </a:r>
            <a:r>
              <a:rPr lang="en-CA" sz="800" dirty="0" err="1"/>
              <a:t>Borisov</a:t>
            </a:r>
            <a:r>
              <a:rPr lang="en-CA" sz="800" dirty="0"/>
              <a:t> from UT Sept. 13 (upper right) to Sept. 17 (lower left). The full moon is shown to scale for comparison</a:t>
            </a:r>
            <a:endParaRPr lang="en-CA" sz="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9" t="37813" r="33615" b="38663"/>
          <a:stretch/>
        </p:blipFill>
        <p:spPr>
          <a:xfrm>
            <a:off x="5281941" y="3534601"/>
            <a:ext cx="1906085" cy="1608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1" t="3937" r="34687" b="71941"/>
          <a:stretch/>
        </p:blipFill>
        <p:spPr>
          <a:xfrm>
            <a:off x="3392237" y="3517909"/>
            <a:ext cx="1872438" cy="1603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0" t="71286" r="36227" b="5191"/>
          <a:stretch/>
        </p:blipFill>
        <p:spPr>
          <a:xfrm>
            <a:off x="7205292" y="3483986"/>
            <a:ext cx="1905573" cy="167137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459755" y="4904185"/>
            <a:ext cx="5887078" cy="292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smtClean="0">
                <a:solidFill>
                  <a:schemeClr val="bg1"/>
                </a:solidFill>
              </a:rPr>
              <a:t>Each raw image is 100s exposure in Fine Point; Image stacking reveals the comet</a:t>
            </a:r>
            <a:endParaRPr lang="en-CA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NEOSSat’s</a:t>
            </a:r>
            <a:r>
              <a:rPr lang="en-CA" dirty="0" smtClean="0"/>
              <a:t> Hero’s Journey </a:t>
            </a:r>
            <a:br>
              <a:rPr lang="en-CA" dirty="0" smtClean="0"/>
            </a:br>
            <a:r>
              <a:rPr lang="en-CA" dirty="0" smtClean="0"/>
              <a:t>– Humble Beginnings 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2</a:t>
            </a:fld>
            <a:endParaRPr lang="en-CA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17" y="2752862"/>
            <a:ext cx="4110597" cy="224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940" y="2632586"/>
            <a:ext cx="2337542" cy="249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396643" y="2713815"/>
            <a:ext cx="19079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100" dirty="0">
                <a:solidFill>
                  <a:schemeClr val="bg1">
                    <a:lumMod val="85000"/>
                  </a:schemeClr>
                </a:solidFill>
              </a:rPr>
              <a:t>Launched 25 February 2013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5617294" y="4868675"/>
            <a:ext cx="985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050" dirty="0">
                <a:solidFill>
                  <a:schemeClr val="bg1"/>
                </a:solidFill>
              </a:rPr>
              <a:t>PSLV C-20</a:t>
            </a:r>
          </a:p>
        </p:txBody>
      </p:sp>
      <p:pic>
        <p:nvPicPr>
          <p:cNvPr id="16" name="Content Placeholder 3" descr="NEOSSAT2.jpg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366" y="2632586"/>
            <a:ext cx="2500012" cy="24976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1994" y="870912"/>
            <a:ext cx="8660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Launched in February of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Microsatellite with a mass of ~74kg, based on MOST space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On-board 15cm telescope &amp; CCD to capture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Custom boresight-aligned star tracker enables high precision Fine Pointing</a:t>
            </a: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Two primary objectives in a joint mission between DRDC and CSA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High Earth Orbit Space Surveillance (satellites, space debris…)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Near Earth Space Surveillance (asteroids, comets, …)</a:t>
            </a:r>
          </a:p>
        </p:txBody>
      </p:sp>
    </p:spTree>
    <p:extLst>
      <p:ext uri="{BB962C8B-B14F-4D97-AF65-F5344CB8AC3E}">
        <p14:creationId xmlns:p14="http://schemas.microsoft.com/office/powerpoint/2010/main" val="9311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NEOSSat’s</a:t>
            </a:r>
            <a:r>
              <a:rPr lang="en-CA" dirty="0"/>
              <a:t> Hero’s Journey </a:t>
            </a:r>
            <a:br>
              <a:rPr lang="en-CA" dirty="0"/>
            </a:br>
            <a:r>
              <a:rPr lang="en-CA" dirty="0"/>
              <a:t>– </a:t>
            </a:r>
            <a:r>
              <a:rPr lang="en-CA" dirty="0" smtClean="0"/>
              <a:t>Catastrophe Strikes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39" y="915803"/>
            <a:ext cx="8021364" cy="3263504"/>
          </a:xfrm>
        </p:spPr>
        <p:txBody>
          <a:bodyPr>
            <a:normAutofit/>
          </a:bodyPr>
          <a:lstStyle/>
          <a:p>
            <a:r>
              <a:rPr lang="en-CA" sz="2000" dirty="0" smtClean="0"/>
              <a:t>Two critical failures to crucial attitude control components</a:t>
            </a:r>
          </a:p>
          <a:p>
            <a:r>
              <a:rPr lang="en-CA" sz="2000" dirty="0" smtClean="0"/>
              <a:t>Magnetometer </a:t>
            </a:r>
            <a:r>
              <a:rPr lang="en-CA" sz="2000" dirty="0" smtClean="0"/>
              <a:t>failure</a:t>
            </a:r>
          </a:p>
          <a:p>
            <a:pPr lvl="1"/>
            <a:r>
              <a:rPr lang="en-CA" sz="1600" dirty="0" smtClean="0"/>
              <a:t>A loss of a core coarse sensor prevents the satellite from getting an accurate enough lock to transition to fine pointing</a:t>
            </a:r>
          </a:p>
          <a:p>
            <a:r>
              <a:rPr lang="en-CA" sz="2000" dirty="0" smtClean="0"/>
              <a:t>Torque </a:t>
            </a:r>
            <a:r>
              <a:rPr lang="en-CA" sz="2000" dirty="0" smtClean="0"/>
              <a:t>rod failure</a:t>
            </a:r>
          </a:p>
          <a:p>
            <a:pPr lvl="1"/>
            <a:r>
              <a:rPr lang="en-CA" sz="1600" dirty="0" smtClean="0"/>
              <a:t>Failure of the torque rods prevents the spacecraft from </a:t>
            </a:r>
            <a:r>
              <a:rPr lang="en-CA" sz="1600" dirty="0" err="1" smtClean="0"/>
              <a:t>desaturating</a:t>
            </a:r>
            <a:r>
              <a:rPr lang="en-CA" sz="1600" dirty="0" smtClean="0"/>
              <a:t> the momentum wheels which </a:t>
            </a:r>
            <a:r>
              <a:rPr lang="en-CA" sz="1600" dirty="0" smtClean="0"/>
              <a:t>prevents spacecraft control/pointing</a:t>
            </a:r>
            <a:endParaRPr lang="en-CA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5" name="Picture 3" descr="https://farm1.staticflickr.com/774/22822814652_b32479d91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0" y="2997424"/>
            <a:ext cx="4292151" cy="21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5294"/>
          <a:stretch/>
        </p:blipFill>
        <p:spPr>
          <a:xfrm>
            <a:off x="4571999" y="2997425"/>
            <a:ext cx="4248503" cy="21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NEOSSat’s</a:t>
            </a:r>
            <a:r>
              <a:rPr lang="en-CA" dirty="0"/>
              <a:t> Hero’s Journey </a:t>
            </a:r>
            <a:br>
              <a:rPr lang="en-CA" dirty="0"/>
            </a:br>
            <a:r>
              <a:rPr lang="en-CA" dirty="0" smtClean="0"/>
              <a:t>– Overcoming Adversity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04" y="2081046"/>
            <a:ext cx="4326276" cy="31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67" y="1143942"/>
            <a:ext cx="7886700" cy="3263504"/>
          </a:xfrm>
        </p:spPr>
        <p:txBody>
          <a:bodyPr>
            <a:normAutofit/>
          </a:bodyPr>
          <a:lstStyle/>
          <a:p>
            <a:r>
              <a:rPr lang="en-CA" sz="2000" dirty="0" smtClean="0"/>
              <a:t>Two novel solutions</a:t>
            </a:r>
          </a:p>
          <a:p>
            <a:r>
              <a:rPr lang="en-CA" sz="2000" dirty="0" smtClean="0"/>
              <a:t>GPS </a:t>
            </a:r>
            <a:r>
              <a:rPr lang="en-CA" sz="2000" dirty="0"/>
              <a:t>a</a:t>
            </a:r>
            <a:r>
              <a:rPr lang="en-CA" sz="2000" dirty="0" smtClean="0"/>
              <a:t>ttitude sensor</a:t>
            </a:r>
          </a:p>
          <a:p>
            <a:pPr lvl="1"/>
            <a:r>
              <a:rPr lang="en-CA" sz="1600" dirty="0" smtClean="0"/>
              <a:t>Based on the signal pattern received from GPS satellites and knowing in which direction </a:t>
            </a:r>
            <a:r>
              <a:rPr lang="en-CA" sz="1600" dirty="0" err="1" smtClean="0"/>
              <a:t>NEOSSat’s</a:t>
            </a:r>
            <a:r>
              <a:rPr lang="en-CA" sz="1600" dirty="0" smtClean="0"/>
              <a:t> GPS antennas are pointed the satellite can determine its own orientation</a:t>
            </a:r>
          </a:p>
          <a:p>
            <a:r>
              <a:rPr lang="en-CA" sz="2000" dirty="0" smtClean="0"/>
              <a:t>Utilizing the satellites own magnetic dipole</a:t>
            </a:r>
          </a:p>
          <a:p>
            <a:pPr lvl="1"/>
            <a:r>
              <a:rPr lang="en-CA" sz="1600" dirty="0" smtClean="0"/>
              <a:t>This dipole can interact with the Earth’s magnetic field.  This </a:t>
            </a:r>
            <a:r>
              <a:rPr lang="en-CA" sz="1600" dirty="0" smtClean="0"/>
              <a:t>allows </a:t>
            </a:r>
            <a:r>
              <a:rPr lang="en-CA" sz="1600" dirty="0" smtClean="0"/>
              <a:t>the entire satellite to act as a torque rod</a:t>
            </a:r>
            <a:r>
              <a:rPr lang="en-CA" sz="1600" dirty="0" smtClean="0"/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767" y="3627775"/>
            <a:ext cx="5293929" cy="1905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These innovative solutions brought </a:t>
            </a:r>
            <a:r>
              <a:rPr lang="en-US" sz="1900" dirty="0" err="1" smtClean="0"/>
              <a:t>NEOSSat</a:t>
            </a:r>
            <a:r>
              <a:rPr lang="en-US" sz="1900" dirty="0" smtClean="0"/>
              <a:t> back to operations</a:t>
            </a:r>
            <a:endParaRPr lang="en-CA" sz="1900" dirty="0"/>
          </a:p>
        </p:txBody>
      </p:sp>
    </p:spTree>
    <p:extLst>
      <p:ext uri="{BB962C8B-B14F-4D97-AF65-F5344CB8AC3E}">
        <p14:creationId xmlns:p14="http://schemas.microsoft.com/office/powerpoint/2010/main" val="4443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32016"/>
          <a:stretch/>
        </p:blipFill>
        <p:spPr>
          <a:xfrm>
            <a:off x="6710581" y="2615556"/>
            <a:ext cx="2433419" cy="2527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NEOSSat’s</a:t>
            </a:r>
            <a:r>
              <a:rPr lang="en-CA" dirty="0"/>
              <a:t> Hero’s Journey </a:t>
            </a:r>
            <a:br>
              <a:rPr lang="en-CA" dirty="0"/>
            </a:br>
            <a:r>
              <a:rPr lang="en-CA" dirty="0"/>
              <a:t>– </a:t>
            </a:r>
            <a:r>
              <a:rPr lang="en-CA" dirty="0" smtClean="0"/>
              <a:t> Reaching New Heights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1" y="885260"/>
            <a:ext cx="6508765" cy="3263504"/>
          </a:xfrm>
        </p:spPr>
        <p:txBody>
          <a:bodyPr>
            <a:normAutofit/>
          </a:bodyPr>
          <a:lstStyle/>
          <a:p>
            <a:r>
              <a:rPr lang="en-CA" sz="1800" dirty="0" smtClean="0"/>
              <a:t>In returning to action NEOSSat has started to do science not originally planned</a:t>
            </a:r>
          </a:p>
          <a:p>
            <a:pPr lvl="1"/>
            <a:r>
              <a:rPr lang="en-CA" sz="1600" dirty="0" smtClean="0"/>
              <a:t>Capturing the transitions of exoplanets</a:t>
            </a:r>
          </a:p>
          <a:p>
            <a:pPr lvl="1"/>
            <a:r>
              <a:rPr lang="en-CA" sz="1600" dirty="0" smtClean="0"/>
              <a:t>Observing satellite conjunctions (when two satellites come into close proximity to one another) in LEO</a:t>
            </a:r>
          </a:p>
          <a:p>
            <a:pPr lvl="1"/>
            <a:r>
              <a:rPr lang="en-CA" sz="1600" dirty="0" smtClean="0"/>
              <a:t>Observing conjunctions occurring with NEOSSat itself</a:t>
            </a:r>
            <a:endParaRPr lang="en-CA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5</a:t>
            </a:fld>
            <a:endParaRPr lang="en-CA" dirty="0"/>
          </a:p>
        </p:txBody>
      </p:sp>
      <p:pic>
        <p:nvPicPr>
          <p:cNvPr id="7" name="spot2_re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2615556"/>
            <a:ext cx="3943643" cy="2527944"/>
          </a:xfrm>
          <a:prstGeom prst="rect">
            <a:avLst/>
          </a:prstGeom>
        </p:spPr>
      </p:pic>
      <p:pic>
        <p:nvPicPr>
          <p:cNvPr id="8" name="SPOT-2_conjunctio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85" t="7475" r="18353" b="11263"/>
          <a:stretch/>
        </p:blipFill>
        <p:spPr>
          <a:xfrm>
            <a:off x="4058977" y="2595891"/>
            <a:ext cx="2565415" cy="2547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953" r="4338"/>
          <a:stretch/>
        </p:blipFill>
        <p:spPr>
          <a:xfrm>
            <a:off x="6145158" y="864921"/>
            <a:ext cx="2998842" cy="139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73489" y="2165667"/>
            <a:ext cx="2582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 smtClean="0"/>
              <a:t>Non-differential </a:t>
            </a:r>
            <a:r>
              <a:rPr lang="en-CA" sz="900" dirty="0"/>
              <a:t>photometry </a:t>
            </a:r>
            <a:r>
              <a:rPr lang="en-CA" sz="900" dirty="0" smtClean="0"/>
              <a:t>of WASP-33; exoplanet transit detected by dip in flux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41232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NEOSSat</a:t>
            </a:r>
            <a:r>
              <a:rPr lang="en-CA" dirty="0" smtClean="0"/>
              <a:t> Images: FITS Format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" y="996222"/>
            <a:ext cx="5093747" cy="3771041"/>
          </a:xfrm>
        </p:spPr>
        <p:txBody>
          <a:bodyPr>
            <a:noAutofit/>
          </a:bodyPr>
          <a:lstStyle/>
          <a:p>
            <a:r>
              <a:rPr lang="en-CA" sz="1800" dirty="0" smtClean="0"/>
              <a:t>NEOSSat captures various images of different objects with different exposure lengths or frame sizes</a:t>
            </a:r>
          </a:p>
          <a:p>
            <a:r>
              <a:rPr lang="en-CA" sz="1800" dirty="0" smtClean="0"/>
              <a:t>All these images are stored in the Flexible Image Transport System (FITS) format, a standard format used in astronomy</a:t>
            </a:r>
          </a:p>
          <a:p>
            <a:pPr lvl="1"/>
            <a:r>
              <a:rPr lang="en-CA" sz="1400" dirty="0"/>
              <a:t>First standardized in 1981</a:t>
            </a:r>
          </a:p>
          <a:p>
            <a:pPr lvl="1"/>
            <a:r>
              <a:rPr lang="en-CA" sz="1400" dirty="0" smtClean="0"/>
              <a:t>Image </a:t>
            </a:r>
            <a:r>
              <a:rPr lang="en-CA" sz="1400" dirty="0"/>
              <a:t>metadata is stored in a readable ASCII </a:t>
            </a:r>
            <a:r>
              <a:rPr lang="en-CA" sz="1400" dirty="0" smtClean="0"/>
              <a:t>header</a:t>
            </a:r>
          </a:p>
          <a:p>
            <a:pPr lvl="1"/>
            <a:r>
              <a:rPr lang="en-US" sz="1400" dirty="0" smtClean="0"/>
              <a:t>Many software packages available for data treatment</a:t>
            </a:r>
            <a:endParaRPr lang="en-CA" sz="1400" dirty="0"/>
          </a:p>
          <a:p>
            <a:r>
              <a:rPr lang="en-CA" sz="1800" dirty="0" smtClean="0"/>
              <a:t>Python code for advanced image cleaning </a:t>
            </a:r>
            <a:r>
              <a:rPr lang="en-CA" sz="1800" dirty="0"/>
              <a:t>(</a:t>
            </a:r>
            <a:r>
              <a:rPr lang="en-CA" sz="1800" dirty="0" err="1" smtClean="0"/>
              <a:t>overscan</a:t>
            </a:r>
            <a:r>
              <a:rPr lang="en-CA" sz="1800" dirty="0" smtClean="0"/>
              <a:t> </a:t>
            </a:r>
            <a:r>
              <a:rPr lang="en-CA" sz="1800" dirty="0"/>
              <a:t>bias correction, dark correction) </a:t>
            </a:r>
            <a:r>
              <a:rPr lang="en-CA" sz="1800" dirty="0" smtClean="0"/>
              <a:t>is available on </a:t>
            </a:r>
            <a:r>
              <a:rPr lang="en-CA" sz="1800" dirty="0"/>
              <a:t>Jason Rowe’s </a:t>
            </a:r>
            <a:r>
              <a:rPr lang="en-CA" sz="1800" dirty="0" err="1">
                <a:hlinkClick r:id="rId2"/>
              </a:rPr>
              <a:t>NEOSSat</a:t>
            </a:r>
            <a:r>
              <a:rPr lang="en-CA" sz="1800" dirty="0">
                <a:hlinkClick r:id="rId2"/>
              </a:rPr>
              <a:t> code library</a:t>
            </a:r>
            <a:endParaRPr lang="en-CA" sz="1800" dirty="0"/>
          </a:p>
          <a:p>
            <a:endParaRPr lang="en-CA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1026" name="Picture 2" descr="NeosSat_Auto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/>
          <a:stretch/>
        </p:blipFill>
        <p:spPr bwMode="auto">
          <a:xfrm>
            <a:off x="5185187" y="1136534"/>
            <a:ext cx="3782342" cy="34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8626" y="876322"/>
            <a:ext cx="3385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 smtClean="0"/>
              <a:t>NEOSSat</a:t>
            </a:r>
            <a:r>
              <a:rPr lang="en-CA" sz="1200" dirty="0" smtClean="0"/>
              <a:t> image of the Orion Nebula</a:t>
            </a:r>
            <a:endParaRPr lang="en-CA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879313" y="4810443"/>
            <a:ext cx="3385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(includes </a:t>
            </a:r>
            <a:r>
              <a:rPr lang="en-US" sz="1200" i="1" dirty="0" err="1" smtClean="0"/>
              <a:t>Jupyter</a:t>
            </a:r>
            <a:r>
              <a:rPr lang="en-US" sz="1200" i="1" dirty="0" smtClean="0"/>
              <a:t> Notebook examples)</a:t>
            </a:r>
            <a:endParaRPr lang="en-CA" sz="1200" i="1" dirty="0"/>
          </a:p>
        </p:txBody>
      </p:sp>
    </p:spTree>
    <p:extLst>
      <p:ext uri="{BB962C8B-B14F-4D97-AF65-F5344CB8AC3E}">
        <p14:creationId xmlns:p14="http://schemas.microsoft.com/office/powerpoint/2010/main" val="14729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30623"/>
            <a:ext cx="8108950" cy="739710"/>
          </a:xfrm>
        </p:spPr>
        <p:txBody>
          <a:bodyPr>
            <a:normAutofit/>
          </a:bodyPr>
          <a:lstStyle/>
          <a:p>
            <a:r>
              <a:rPr lang="en-CA" dirty="0" err="1" smtClean="0"/>
              <a:t>NEOSSat’s</a:t>
            </a:r>
            <a:r>
              <a:rPr lang="en-CA" dirty="0" smtClean="0"/>
              <a:t> Images on Open Data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50645"/>
            <a:ext cx="8764329" cy="2760743"/>
          </a:xfrm>
        </p:spPr>
        <p:txBody>
          <a:bodyPr>
            <a:normAutofit/>
          </a:bodyPr>
          <a:lstStyle/>
          <a:p>
            <a:r>
              <a:rPr lang="en-CA" sz="1800" dirty="0" smtClean="0"/>
              <a:t>All </a:t>
            </a:r>
            <a:r>
              <a:rPr lang="en-CA" sz="1800" dirty="0" err="1" smtClean="0"/>
              <a:t>NEOSSat</a:t>
            </a:r>
            <a:r>
              <a:rPr lang="en-CA" sz="1800" dirty="0" smtClean="0"/>
              <a:t> astronomy images are sent to </a:t>
            </a:r>
            <a:r>
              <a:rPr lang="en-CA" sz="1800" dirty="0" smtClean="0">
                <a:hlinkClick r:id="rId2"/>
              </a:rPr>
              <a:t>Open Data FTP</a:t>
            </a:r>
            <a:r>
              <a:rPr lang="en-CA" sz="1800" dirty="0" smtClean="0"/>
              <a:t> after downlink</a:t>
            </a:r>
          </a:p>
          <a:p>
            <a:pPr lvl="1"/>
            <a:r>
              <a:rPr lang="en-US" sz="1400" dirty="0" smtClean="0"/>
              <a:t>First level folder:  </a:t>
            </a:r>
            <a:r>
              <a:rPr lang="en-US" sz="1400" b="1" dirty="0" smtClean="0"/>
              <a:t>Year</a:t>
            </a:r>
            <a:r>
              <a:rPr lang="en-US" sz="1400" dirty="0" smtClean="0"/>
              <a:t> </a:t>
            </a:r>
            <a:r>
              <a:rPr lang="en-US" sz="1400" i="1" dirty="0" smtClean="0"/>
              <a:t>(2018, 2019, …)</a:t>
            </a:r>
          </a:p>
          <a:p>
            <a:pPr lvl="1"/>
            <a:r>
              <a:rPr lang="en-US" sz="1400" dirty="0" smtClean="0"/>
              <a:t>Second level folder: </a:t>
            </a:r>
            <a:r>
              <a:rPr lang="en-US" sz="1400" b="1" dirty="0" smtClean="0"/>
              <a:t>Day of Year </a:t>
            </a:r>
            <a:r>
              <a:rPr lang="en-US" sz="1400" i="1" dirty="0" smtClean="0"/>
              <a:t>(1 … 365)</a:t>
            </a:r>
            <a:endParaRPr lang="en-CA" sz="1400" i="1" dirty="0" smtClean="0"/>
          </a:p>
          <a:p>
            <a:r>
              <a:rPr lang="en-US" sz="1800" dirty="0" smtClean="0"/>
              <a:t>Image Filenames:  </a:t>
            </a:r>
          </a:p>
          <a:p>
            <a:pPr lvl="1"/>
            <a:r>
              <a:rPr lang="en-US" sz="1400" dirty="0" smtClean="0"/>
              <a:t>Raw Images: </a:t>
            </a:r>
            <a:r>
              <a:rPr lang="en-US" sz="1400" dirty="0" err="1" smtClean="0"/>
              <a:t>NEOS_SCI_YYYYDDDHHMMSS.fits</a:t>
            </a:r>
            <a:endParaRPr lang="en-CA" sz="1400" dirty="0" smtClean="0"/>
          </a:p>
          <a:p>
            <a:pPr lvl="1"/>
            <a:r>
              <a:rPr lang="en-CA" sz="1400" dirty="0" smtClean="0"/>
              <a:t>Java </a:t>
            </a:r>
            <a:r>
              <a:rPr lang="en-CA" sz="1400" dirty="0" err="1" smtClean="0"/>
              <a:t>overscan</a:t>
            </a:r>
            <a:r>
              <a:rPr lang="en-CA" sz="1400" dirty="0" smtClean="0"/>
              <a:t> cleaning: </a:t>
            </a:r>
            <a:r>
              <a:rPr lang="en-US" sz="1400" dirty="0" err="1" smtClean="0"/>
              <a:t>NEOS_SCI_YYYYDDDHHMMSS</a:t>
            </a:r>
            <a:r>
              <a:rPr lang="en-US" sz="1400" b="1" dirty="0" err="1" smtClean="0"/>
              <a:t>_clean</a:t>
            </a:r>
            <a:r>
              <a:rPr lang="en-US" sz="1400" dirty="0" err="1" smtClean="0"/>
              <a:t>.fits</a:t>
            </a:r>
            <a:endParaRPr lang="en-CA" sz="1400" dirty="0"/>
          </a:p>
          <a:p>
            <a:pPr lvl="1"/>
            <a:r>
              <a:rPr lang="en-US" sz="1400" dirty="0" smtClean="0"/>
              <a:t>Python </a:t>
            </a:r>
            <a:r>
              <a:rPr lang="en-US" sz="1400" dirty="0" err="1" smtClean="0"/>
              <a:t>overscan</a:t>
            </a:r>
            <a:r>
              <a:rPr lang="en-US" sz="1400" dirty="0" smtClean="0"/>
              <a:t> cleaning: </a:t>
            </a:r>
            <a:r>
              <a:rPr lang="en-US" sz="1400" dirty="0" err="1" smtClean="0"/>
              <a:t>NEOS_SCI_YYYYDDDHHMMSS</a:t>
            </a:r>
            <a:r>
              <a:rPr lang="en-US" sz="1400" b="1" dirty="0" err="1" smtClean="0"/>
              <a:t>_cor</a:t>
            </a:r>
            <a:r>
              <a:rPr lang="en-US" sz="1400" dirty="0" err="1" smtClean="0"/>
              <a:t>.fits</a:t>
            </a:r>
            <a:endParaRPr lang="en-US" sz="1400" dirty="0" smtClean="0"/>
          </a:p>
          <a:p>
            <a:pPr lvl="1"/>
            <a:r>
              <a:rPr lang="en-US" sz="1400" dirty="0"/>
              <a:t>Python </a:t>
            </a:r>
            <a:r>
              <a:rPr lang="en-US" sz="1400" dirty="0" err="1" smtClean="0"/>
              <a:t>overscan+dark</a:t>
            </a:r>
            <a:r>
              <a:rPr lang="en-US" sz="1400" dirty="0" smtClean="0"/>
              <a:t> cleaning</a:t>
            </a:r>
            <a:r>
              <a:rPr lang="en-US" sz="1400" dirty="0"/>
              <a:t>: </a:t>
            </a:r>
            <a:r>
              <a:rPr lang="en-US" sz="1400" dirty="0" err="1" smtClean="0"/>
              <a:t>NEOS_SCI_YYYYDDDHHMMSS</a:t>
            </a:r>
            <a:r>
              <a:rPr lang="en-US" sz="1400" b="1" dirty="0" err="1" smtClean="0"/>
              <a:t>_cord</a:t>
            </a:r>
            <a:r>
              <a:rPr lang="en-US" sz="1400" dirty="0" err="1" smtClean="0"/>
              <a:t>.fits</a:t>
            </a: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039633" y="1256092"/>
            <a:ext cx="6675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i="1" dirty="0"/>
              <a:t>ftp://</a:t>
            </a:r>
            <a:r>
              <a:rPr lang="en-CA" sz="1100" i="1" dirty="0" smtClean="0"/>
              <a:t>ftp.asc-csa.gc.ca/users/OpenData_DonneesOuvertes/pub/NEOSSAT/ASTRO</a:t>
            </a:r>
            <a:endParaRPr lang="en-CA" sz="1100" i="1" dirty="0"/>
          </a:p>
        </p:txBody>
      </p:sp>
      <p:sp>
        <p:nvSpPr>
          <p:cNvPr id="6" name="Rectangle 5"/>
          <p:cNvSpPr/>
          <p:nvPr/>
        </p:nvSpPr>
        <p:spPr>
          <a:xfrm>
            <a:off x="5994400" y="2084758"/>
            <a:ext cx="314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i="1" dirty="0" smtClean="0"/>
              <a:t>YYYYDDDHHMMSS: Year, Day of Year, Hour, Minute, Second of start of exposure</a:t>
            </a:r>
            <a:endParaRPr lang="en-CA" sz="11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3200" y="3392131"/>
            <a:ext cx="4922820" cy="1249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Image cleaning removes different instrument artifacts of the original image, allowing deeper study characteristics of interest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97" y="3328027"/>
            <a:ext cx="4677103" cy="18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Using FITS files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29" y="1024819"/>
            <a:ext cx="8790700" cy="3263504"/>
          </a:xfrm>
        </p:spPr>
        <p:txBody>
          <a:bodyPr>
            <a:normAutofit/>
          </a:bodyPr>
          <a:lstStyle/>
          <a:p>
            <a:r>
              <a:rPr lang="en-CA" dirty="0" smtClean="0"/>
              <a:t>To simply view a FITS image an image processing program such as </a:t>
            </a:r>
            <a:r>
              <a:rPr lang="en-CA" dirty="0" err="1" smtClean="0"/>
              <a:t>ImageJ</a:t>
            </a:r>
            <a:r>
              <a:rPr lang="en-CA" dirty="0" smtClean="0"/>
              <a:t>, GIMP, </a:t>
            </a:r>
            <a:r>
              <a:rPr lang="en-CA" dirty="0" err="1" smtClean="0"/>
              <a:t>IrfanView</a:t>
            </a:r>
            <a:r>
              <a:rPr lang="en-CA" dirty="0" smtClean="0"/>
              <a:t>, etc. should be sufficient</a:t>
            </a:r>
          </a:p>
          <a:p>
            <a:r>
              <a:rPr lang="en-CA" dirty="0" smtClean="0"/>
              <a:t>The </a:t>
            </a:r>
            <a:r>
              <a:rPr lang="en-CA" dirty="0" smtClean="0">
                <a:hlinkClick r:id="rId3"/>
              </a:rPr>
              <a:t>FITS Liberator</a:t>
            </a:r>
            <a:r>
              <a:rPr lang="en-CA" dirty="0" smtClean="0"/>
              <a:t> is a dedicated software program for FITS images used by scientists at ESA and NASA</a:t>
            </a:r>
          </a:p>
          <a:p>
            <a:r>
              <a:rPr lang="en-CA" dirty="0" smtClean="0"/>
              <a:t>To do more extensive analysis or work you will likely want to switch to code</a:t>
            </a:r>
          </a:p>
          <a:p>
            <a:r>
              <a:rPr lang="en-CA" dirty="0" smtClean="0"/>
              <a:t>Plenty </a:t>
            </a:r>
            <a:r>
              <a:rPr lang="en-CA" dirty="0"/>
              <a:t>of programming languages have libraries designed to interact with FITS files</a:t>
            </a:r>
          </a:p>
          <a:p>
            <a:pPr lvl="1"/>
            <a:r>
              <a:rPr lang="en-CA" dirty="0">
                <a:hlinkClick r:id="rId4"/>
              </a:rPr>
              <a:t>FITS I/O Libraries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73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554" b="3091"/>
          <a:stretch/>
        </p:blipFill>
        <p:spPr>
          <a:xfrm>
            <a:off x="4958057" y="350223"/>
            <a:ext cx="4142911" cy="4765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FITS Headers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6615"/>
            <a:ext cx="5001089" cy="392378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Each FITS image has an important header section with information about the image, such as:</a:t>
            </a:r>
          </a:p>
          <a:p>
            <a:pPr lvl="1"/>
            <a:r>
              <a:rPr lang="en-US" sz="1600" dirty="0" smtClean="0"/>
              <a:t>Spacecraft mode (Fine Point…)</a:t>
            </a:r>
          </a:p>
          <a:p>
            <a:pPr lvl="1"/>
            <a:r>
              <a:rPr lang="en-CA" sz="1600" dirty="0" smtClean="0"/>
              <a:t>Pointing of the spacecraft</a:t>
            </a:r>
          </a:p>
          <a:p>
            <a:pPr lvl="1"/>
            <a:r>
              <a:rPr lang="en-CA" sz="1600" dirty="0" smtClean="0"/>
              <a:t>Position of the spacecraft</a:t>
            </a:r>
          </a:p>
          <a:p>
            <a:pPr lvl="1"/>
            <a:r>
              <a:rPr lang="en-CA" sz="1600" dirty="0" smtClean="0"/>
              <a:t>Observation time, exposure duration, …</a:t>
            </a:r>
          </a:p>
          <a:p>
            <a:pPr lvl="1"/>
            <a:r>
              <a:rPr lang="en-US" sz="1600" dirty="0" smtClean="0"/>
              <a:t>Raster size, Binning</a:t>
            </a:r>
          </a:p>
          <a:p>
            <a:pPr lvl="1"/>
            <a:r>
              <a:rPr lang="en-CA" sz="1600" dirty="0" smtClean="0"/>
              <a:t>Temperatures (CCD, …)</a:t>
            </a:r>
            <a:endParaRPr lang="en-CA" sz="1600" dirty="0"/>
          </a:p>
          <a:p>
            <a:pPr lvl="1"/>
            <a:r>
              <a:rPr lang="en-US" sz="1600" dirty="0" smtClean="0"/>
              <a:t>…</a:t>
            </a:r>
            <a:endParaRPr lang="en-CA" sz="1600" dirty="0" smtClean="0"/>
          </a:p>
          <a:p>
            <a:r>
              <a:rPr lang="en-US" sz="2000" dirty="0" smtClean="0"/>
              <a:t>All FITS software can query headers</a:t>
            </a:r>
          </a:p>
          <a:p>
            <a:r>
              <a:rPr lang="en-US" sz="2000" dirty="0" err="1" smtClean="0"/>
              <a:t>NEOSSat</a:t>
            </a:r>
            <a:r>
              <a:rPr lang="en-US" sz="2000" dirty="0" smtClean="0"/>
              <a:t> header descriptions in </a:t>
            </a:r>
            <a:r>
              <a:rPr lang="en-US" sz="2000" dirty="0" smtClean="0">
                <a:hlinkClick r:id="rId3" invalidUrl="ftp://ftp.asc-csa.gc.ca/users/OpenData_DonneesOuvertes/pub/NEOSSAT/Supporting Documents/CSA-NEOSSAT-MAN-0002_FITS_IMAGE_UGUIDE-v2-08.pdf"/>
              </a:rPr>
              <a:t>FITS Image User Guide</a:t>
            </a:r>
            <a:r>
              <a:rPr lang="en-US" sz="2000" dirty="0" smtClean="0"/>
              <a:t> @ </a:t>
            </a:r>
            <a:endParaRPr lang="en-CA" sz="2000" dirty="0" smtClean="0"/>
          </a:p>
          <a:p>
            <a:pPr lvl="1"/>
            <a:endParaRPr lang="en-CA" sz="1600" dirty="0" smtClean="0"/>
          </a:p>
          <a:p>
            <a:pPr lvl="1"/>
            <a:endParaRPr lang="en-CA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72122" y="4712613"/>
            <a:ext cx="48289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hlinkClick r:id="rId4"/>
              </a:rPr>
              <a:t>ftp://</a:t>
            </a:r>
            <a:r>
              <a:rPr lang="en-CA" sz="1100" dirty="0" smtClean="0">
                <a:hlinkClick r:id="rId4"/>
              </a:rPr>
              <a:t>ftp.asc-csa.gc.ca/users/OpenData_DonneesOuvertes /pub/NEOSSAT/</a:t>
            </a:r>
            <a:r>
              <a:rPr lang="en-CA" sz="1100" dirty="0" err="1" smtClean="0">
                <a:hlinkClick r:id="rId4"/>
              </a:rPr>
              <a:t>SupportingDocuments</a:t>
            </a:r>
            <a:r>
              <a:rPr lang="en-CA" sz="1100" dirty="0" smtClean="0">
                <a:hlinkClick r:id="rId4"/>
              </a:rPr>
              <a:t>/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8" name="Picture 7" descr="C:\Users\jflevesque\Pictures\ban-neoss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9629" y="32426"/>
            <a:ext cx="1686307" cy="7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SA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5007</TotalTime>
  <Words>1077</Words>
  <Application>Microsoft Office PowerPoint</Application>
  <PresentationFormat>On-screen Show (16:9)</PresentationFormat>
  <Paragraphs>134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Office Theme</vt:lpstr>
      <vt:lpstr>Space Apps Challenge - NEOSSat</vt:lpstr>
      <vt:lpstr>NEOSSat’s Hero’s Journey  – Humble Beginnings </vt:lpstr>
      <vt:lpstr>NEOSSat’s Hero’s Journey  – Catastrophe Strikes</vt:lpstr>
      <vt:lpstr>NEOSSat’s Hero’s Journey  – Overcoming Adversity</vt:lpstr>
      <vt:lpstr>NEOSSat’s Hero’s Journey  –  Reaching New Heights</vt:lpstr>
      <vt:lpstr>NEOSSat Images: FITS Format</vt:lpstr>
      <vt:lpstr>NEOSSat’s Images on Open Data</vt:lpstr>
      <vt:lpstr>Using FITS files</vt:lpstr>
      <vt:lpstr>FITS Headers</vt:lpstr>
      <vt:lpstr>NEOSSat Space Apps Challenges</vt:lpstr>
      <vt:lpstr>Challenge #1 – Searching the Image Database</vt:lpstr>
      <vt:lpstr>Challenge #2 – Identifying potential asteroids or other dynamic objects</vt:lpstr>
      <vt:lpstr>Challenge #3 – Animating a Comet or Near-Earth Asteroid</vt:lpstr>
      <vt:lpstr>1st Interstellar Comet C/2019 Q4  (2I/Borisov)</vt:lpstr>
      <vt:lpstr>PowerPoint Presentation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Minier, Diane (ASC/CSA)</dc:creator>
  <cp:lastModifiedBy>Abbasi, Viqar (ASC/CSA)</cp:lastModifiedBy>
  <cp:revision>36</cp:revision>
  <dcterms:created xsi:type="dcterms:W3CDTF">2018-10-30T19:29:20Z</dcterms:created>
  <dcterms:modified xsi:type="dcterms:W3CDTF">2019-10-08T18:11:56Z</dcterms:modified>
</cp:coreProperties>
</file>