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</p:sldMasterIdLst>
  <p:notesMasterIdLst>
    <p:notesMasterId r:id="rId39"/>
  </p:notesMasterIdLst>
  <p:sldIdLst>
    <p:sldId id="330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40" r:id="rId27"/>
    <p:sldId id="341" r:id="rId28"/>
    <p:sldId id="360" r:id="rId29"/>
    <p:sldId id="350" r:id="rId30"/>
    <p:sldId id="344" r:id="rId31"/>
    <p:sldId id="348" r:id="rId32"/>
    <p:sldId id="352" r:id="rId33"/>
    <p:sldId id="354" r:id="rId34"/>
    <p:sldId id="351" r:id="rId35"/>
    <p:sldId id="355" r:id="rId36"/>
    <p:sldId id="359" r:id="rId37"/>
    <p:sldId id="357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7034" autoAdjust="0"/>
  </p:normalViewPr>
  <p:slideViewPr>
    <p:cSldViewPr snapToGrid="0" showGuides="1">
      <p:cViewPr varScale="1">
        <p:scale>
          <a:sx n="85" d="100"/>
          <a:sy n="85" d="100"/>
        </p:scale>
        <p:origin x="-96" y="-11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FB225-D8FC-4E52-B489-1EFA4FE3BC6C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22C5AC-E460-4D18-9746-02C0E14365C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CSA </a:t>
          </a:r>
          <a:r>
            <a:rPr lang="en-US" dirty="0" err="1" smtClean="0">
              <a:solidFill>
                <a:schemeClr val="tx1"/>
              </a:solidFill>
            </a:rPr>
            <a:t>NEOSSat</a:t>
          </a:r>
          <a:r>
            <a:rPr lang="en-US" dirty="0" smtClean="0">
              <a:solidFill>
                <a:schemeClr val="tx1"/>
              </a:solidFill>
            </a:rPr>
            <a:t> Constraint Checker</a:t>
          </a:r>
          <a:endParaRPr lang="en-US" dirty="0">
            <a:solidFill>
              <a:schemeClr val="tx1"/>
            </a:solidFill>
          </a:endParaRPr>
        </a:p>
      </dgm:t>
    </dgm:pt>
    <dgm:pt modelId="{0DDCDE29-0F35-417A-BF5C-74C2EF6434C7}" type="parTrans" cxnId="{B2C10D26-88D9-4BD1-A356-6932667306D3}">
      <dgm:prSet/>
      <dgm:spPr/>
      <dgm:t>
        <a:bodyPr/>
        <a:lstStyle/>
        <a:p>
          <a:endParaRPr lang="en-US"/>
        </a:p>
      </dgm:t>
    </dgm:pt>
    <dgm:pt modelId="{F4213DE7-0343-413C-960C-120B45ADC033}" type="sibTrans" cxnId="{B2C10D26-88D9-4BD1-A356-6932667306D3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F0F25A81-A2A9-4EB6-AA67-053A0AC402D1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CSA PLAN (Integrated Schedule)</a:t>
          </a:r>
          <a:endParaRPr lang="en-US" dirty="0">
            <a:solidFill>
              <a:schemeClr val="tx1"/>
            </a:solidFill>
          </a:endParaRPr>
        </a:p>
      </dgm:t>
    </dgm:pt>
    <dgm:pt modelId="{BE2F805F-C72C-4589-AC51-D940728209F8}" type="parTrans" cxnId="{A54F7D3E-FB99-4D64-9A0E-22B307EB6907}">
      <dgm:prSet/>
      <dgm:spPr/>
      <dgm:t>
        <a:bodyPr/>
        <a:lstStyle/>
        <a:p>
          <a:endParaRPr lang="en-US"/>
        </a:p>
      </dgm:t>
    </dgm:pt>
    <dgm:pt modelId="{D2D2F956-DD51-4565-99E4-DF10E1793427}" type="sibTrans" cxnId="{A54F7D3E-FB99-4D64-9A0E-22B307EB6907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728C2C67-6685-4527-8213-4339D26B5015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Satellite </a:t>
          </a:r>
          <a:r>
            <a:rPr lang="en-US" dirty="0" err="1" smtClean="0">
              <a:solidFill>
                <a:schemeClr val="tx1"/>
              </a:solidFill>
            </a:rPr>
            <a:t>Telecommand</a:t>
          </a:r>
          <a:r>
            <a:rPr lang="en-US" dirty="0" smtClean="0">
              <a:solidFill>
                <a:schemeClr val="tx1"/>
              </a:solidFill>
            </a:rPr>
            <a:t> Uplink</a:t>
          </a:r>
          <a:endParaRPr lang="en-US" dirty="0">
            <a:solidFill>
              <a:schemeClr val="tx1"/>
            </a:solidFill>
          </a:endParaRPr>
        </a:p>
      </dgm:t>
    </dgm:pt>
    <dgm:pt modelId="{9AD3EAAE-5205-4787-8E38-814475BAF99B}" type="parTrans" cxnId="{7F781930-EE46-4070-AB17-1E5A16D0E4DC}">
      <dgm:prSet/>
      <dgm:spPr/>
      <dgm:t>
        <a:bodyPr/>
        <a:lstStyle/>
        <a:p>
          <a:endParaRPr lang="en-US"/>
        </a:p>
      </dgm:t>
    </dgm:pt>
    <dgm:pt modelId="{CF9CBC29-F0FD-427B-8D01-077895378BC9}" type="sibTrans" cxnId="{7F781930-EE46-4070-AB17-1E5A16D0E4DC}">
      <dgm:prSet/>
      <dgm:spPr/>
      <dgm:t>
        <a:bodyPr/>
        <a:lstStyle/>
        <a:p>
          <a:endParaRPr lang="en-US"/>
        </a:p>
      </dgm:t>
    </dgm:pt>
    <dgm:pt modelId="{425311BC-6821-4359-89F5-3C727FD056A7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Satellite Telemetry Downlink`</a:t>
          </a:r>
          <a:endParaRPr lang="en-US" dirty="0">
            <a:solidFill>
              <a:schemeClr val="tx1"/>
            </a:solidFill>
          </a:endParaRPr>
        </a:p>
      </dgm:t>
    </dgm:pt>
    <dgm:pt modelId="{C378C076-93BA-46A5-B515-17A80A7F56A4}" type="parTrans" cxnId="{68F93669-867C-4958-A21D-919002BEA96D}">
      <dgm:prSet/>
      <dgm:spPr/>
      <dgm:t>
        <a:bodyPr/>
        <a:lstStyle/>
        <a:p>
          <a:endParaRPr lang="en-US"/>
        </a:p>
      </dgm:t>
    </dgm:pt>
    <dgm:pt modelId="{299A54AE-17B5-459D-8088-A8CA90731FBC}" type="sibTrans" cxnId="{68F93669-867C-4958-A21D-919002BEA96D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57F0CC78-25C6-4AC1-9CEE-80FE258732B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FITS Processor</a:t>
          </a:r>
          <a:endParaRPr lang="en-US" dirty="0">
            <a:solidFill>
              <a:schemeClr val="tx1"/>
            </a:solidFill>
          </a:endParaRPr>
        </a:p>
      </dgm:t>
    </dgm:pt>
    <dgm:pt modelId="{2053FA71-156F-4E46-978F-4B4D24E5E12D}" type="parTrans" cxnId="{F6547C7F-6E38-4047-929A-2F835A2C564A}">
      <dgm:prSet/>
      <dgm:spPr/>
      <dgm:t>
        <a:bodyPr/>
        <a:lstStyle/>
        <a:p>
          <a:endParaRPr lang="en-US"/>
        </a:p>
      </dgm:t>
    </dgm:pt>
    <dgm:pt modelId="{0341E260-4FCE-4706-888D-64D67C90BDAC}" type="sibTrans" cxnId="{F6547C7F-6E38-4047-929A-2F835A2C564A}">
      <dgm:prSet/>
      <dgm:spPr/>
      <dgm:t>
        <a:bodyPr/>
        <a:lstStyle/>
        <a:p>
          <a:endParaRPr lang="en-US"/>
        </a:p>
      </dgm:t>
    </dgm:pt>
    <dgm:pt modelId="{1C0462DB-A200-4B09-A1FC-642B42E6AA0B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CSA Data Management</a:t>
          </a:r>
          <a:endParaRPr lang="en-US" dirty="0">
            <a:solidFill>
              <a:schemeClr val="tx1"/>
            </a:solidFill>
          </a:endParaRPr>
        </a:p>
      </dgm:t>
    </dgm:pt>
    <dgm:pt modelId="{922C491A-32AB-4A32-9373-A1969933EFF6}" type="parTrans" cxnId="{E7F9A6D5-4864-4862-96BA-2D71AD2ADB4A}">
      <dgm:prSet/>
      <dgm:spPr/>
      <dgm:t>
        <a:bodyPr/>
        <a:lstStyle/>
        <a:p>
          <a:endParaRPr lang="en-US"/>
        </a:p>
      </dgm:t>
    </dgm:pt>
    <dgm:pt modelId="{B74309E8-F45D-4124-B16F-91BA7AC74EFA}" type="sibTrans" cxnId="{E7F9A6D5-4864-4862-96BA-2D71AD2ADB4A}">
      <dgm:prSet/>
      <dgm:spPr/>
      <dgm:t>
        <a:bodyPr/>
        <a:lstStyle/>
        <a:p>
          <a:endParaRPr lang="en-US"/>
        </a:p>
      </dgm:t>
    </dgm:pt>
    <dgm:pt modelId="{161CCBA2-5401-4E0B-8121-1BDACDA7C783}" type="pres">
      <dgm:prSet presAssocID="{6BDFB225-D8FC-4E52-B489-1EFA4FE3BC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50F1E2-812A-4876-A6AD-36542C38552B}" type="pres">
      <dgm:prSet presAssocID="{E522C5AC-E460-4D18-9746-02C0E14365C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1F2E8-B3C8-446A-A6BA-5E8EB4623D46}" type="pres">
      <dgm:prSet presAssocID="{F4213DE7-0343-413C-960C-120B45ADC03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CCFA60EA-D96D-4B8C-9023-1217BB351D07}" type="pres">
      <dgm:prSet presAssocID="{F4213DE7-0343-413C-960C-120B45ADC03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82E4CB9-D0C5-4741-9C27-9557D8298019}" type="pres">
      <dgm:prSet presAssocID="{F0F25A81-A2A9-4EB6-AA67-053A0AC402D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06A7F-0B4C-4214-93E4-85F04539907B}" type="pres">
      <dgm:prSet presAssocID="{D2D2F956-DD51-4565-99E4-DF10E179342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448424A-2156-43A3-A0F6-6B6F6CC1F6FC}" type="pres">
      <dgm:prSet presAssocID="{D2D2F956-DD51-4565-99E4-DF10E1793427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1D04049-CAA3-4BE1-AF66-1FCE8ED7428D}" type="pres">
      <dgm:prSet presAssocID="{728C2C67-6685-4527-8213-4339D26B501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E42A75-79BE-4AF6-94F5-28E2B35FD6B8}" type="pres">
      <dgm:prSet presAssocID="{CF9CBC29-F0FD-427B-8D01-077895378BC9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33773C6-1017-4604-9EE6-339B750ADE1B}" type="pres">
      <dgm:prSet presAssocID="{CF9CBC29-F0FD-427B-8D01-077895378BC9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FCCEA82-DF09-42AE-8809-6021E4E6CB1B}" type="pres">
      <dgm:prSet presAssocID="{425311BC-6821-4359-89F5-3C727FD056A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EEB61-3082-44F4-AEB0-5D2A8527E99D}" type="pres">
      <dgm:prSet presAssocID="{299A54AE-17B5-459D-8088-A8CA90731FB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6894871-10B0-407C-BDAF-6730B5B93919}" type="pres">
      <dgm:prSet presAssocID="{299A54AE-17B5-459D-8088-A8CA90731FB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8BC0066-D1EF-4D05-A0A7-CA497C2EBB4F}" type="pres">
      <dgm:prSet presAssocID="{57F0CC78-25C6-4AC1-9CEE-80FE258732B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63E2E-6BB3-478E-8FBA-A4E4506A2019}" type="pres">
      <dgm:prSet presAssocID="{0341E260-4FCE-4706-888D-64D67C90BDAC}" presName="sibTrans" presStyleLbl="sibTrans2D1" presStyleIdx="4" presStyleCnt="5" custScaleX="135066"/>
      <dgm:spPr/>
      <dgm:t>
        <a:bodyPr/>
        <a:lstStyle/>
        <a:p>
          <a:endParaRPr lang="en-US"/>
        </a:p>
      </dgm:t>
    </dgm:pt>
    <dgm:pt modelId="{2A1E1232-21C0-4EF0-A5E7-899170F1BAE7}" type="pres">
      <dgm:prSet presAssocID="{0341E260-4FCE-4706-888D-64D67C90BDAC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F37FEB63-8BBA-447C-9F01-3BE7AF205BE1}" type="pres">
      <dgm:prSet presAssocID="{1C0462DB-A200-4B09-A1FC-642B42E6AA0B}" presName="node" presStyleLbl="node1" presStyleIdx="5" presStyleCnt="6" custLinFactNeighborX="4051" custLinFactNeighborY="-2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0506E5-01C0-487A-8613-DC2B569D48D3}" type="presOf" srcId="{D2D2F956-DD51-4565-99E4-DF10E1793427}" destId="{C448424A-2156-43A3-A0F6-6B6F6CC1F6FC}" srcOrd="1" destOrd="0" presId="urn:microsoft.com/office/officeart/2005/8/layout/process5"/>
    <dgm:cxn modelId="{B2C10D26-88D9-4BD1-A356-6932667306D3}" srcId="{6BDFB225-D8FC-4E52-B489-1EFA4FE3BC6C}" destId="{E522C5AC-E460-4D18-9746-02C0E14365C2}" srcOrd="0" destOrd="0" parTransId="{0DDCDE29-0F35-417A-BF5C-74C2EF6434C7}" sibTransId="{F4213DE7-0343-413C-960C-120B45ADC033}"/>
    <dgm:cxn modelId="{9622080A-719B-4F94-A2A3-78DED6326835}" type="presOf" srcId="{728C2C67-6685-4527-8213-4339D26B5015}" destId="{F1D04049-CAA3-4BE1-AF66-1FCE8ED7428D}" srcOrd="0" destOrd="0" presId="urn:microsoft.com/office/officeart/2005/8/layout/process5"/>
    <dgm:cxn modelId="{127CD424-DE8E-44BE-B02F-5F62A3C8E84E}" type="presOf" srcId="{F4213DE7-0343-413C-960C-120B45ADC033}" destId="{5671F2E8-B3C8-446A-A6BA-5E8EB4623D46}" srcOrd="0" destOrd="0" presId="urn:microsoft.com/office/officeart/2005/8/layout/process5"/>
    <dgm:cxn modelId="{9B82D19C-E2D1-4604-8A48-62C7D1A63B84}" type="presOf" srcId="{425311BC-6821-4359-89F5-3C727FD056A7}" destId="{2FCCEA82-DF09-42AE-8809-6021E4E6CB1B}" srcOrd="0" destOrd="0" presId="urn:microsoft.com/office/officeart/2005/8/layout/process5"/>
    <dgm:cxn modelId="{F6547C7F-6E38-4047-929A-2F835A2C564A}" srcId="{6BDFB225-D8FC-4E52-B489-1EFA4FE3BC6C}" destId="{57F0CC78-25C6-4AC1-9CEE-80FE258732BC}" srcOrd="4" destOrd="0" parTransId="{2053FA71-156F-4E46-978F-4B4D24E5E12D}" sibTransId="{0341E260-4FCE-4706-888D-64D67C90BDAC}"/>
    <dgm:cxn modelId="{1B962226-B258-4C9D-B30E-CC009B5DB9E5}" type="presOf" srcId="{D2D2F956-DD51-4565-99E4-DF10E1793427}" destId="{E4606A7F-0B4C-4214-93E4-85F04539907B}" srcOrd="0" destOrd="0" presId="urn:microsoft.com/office/officeart/2005/8/layout/process5"/>
    <dgm:cxn modelId="{A54F7D3E-FB99-4D64-9A0E-22B307EB6907}" srcId="{6BDFB225-D8FC-4E52-B489-1EFA4FE3BC6C}" destId="{F0F25A81-A2A9-4EB6-AA67-053A0AC402D1}" srcOrd="1" destOrd="0" parTransId="{BE2F805F-C72C-4589-AC51-D940728209F8}" sibTransId="{D2D2F956-DD51-4565-99E4-DF10E1793427}"/>
    <dgm:cxn modelId="{0AEC9027-9C79-4C5E-A969-663079095F96}" type="presOf" srcId="{E522C5AC-E460-4D18-9746-02C0E14365C2}" destId="{2750F1E2-812A-4876-A6AD-36542C38552B}" srcOrd="0" destOrd="0" presId="urn:microsoft.com/office/officeart/2005/8/layout/process5"/>
    <dgm:cxn modelId="{7C2AED6D-A181-4CB8-8599-492E5D796B30}" type="presOf" srcId="{CF9CBC29-F0FD-427B-8D01-077895378BC9}" destId="{C8E42A75-79BE-4AF6-94F5-28E2B35FD6B8}" srcOrd="0" destOrd="0" presId="urn:microsoft.com/office/officeart/2005/8/layout/process5"/>
    <dgm:cxn modelId="{6290B94E-7DD9-4F26-B9E9-BEAAF948E423}" type="presOf" srcId="{1C0462DB-A200-4B09-A1FC-642B42E6AA0B}" destId="{F37FEB63-8BBA-447C-9F01-3BE7AF205BE1}" srcOrd="0" destOrd="0" presId="urn:microsoft.com/office/officeart/2005/8/layout/process5"/>
    <dgm:cxn modelId="{714C7043-F4FD-47FE-ACF1-FBC30637F246}" type="presOf" srcId="{0341E260-4FCE-4706-888D-64D67C90BDAC}" destId="{2A1E1232-21C0-4EF0-A5E7-899170F1BAE7}" srcOrd="1" destOrd="0" presId="urn:microsoft.com/office/officeart/2005/8/layout/process5"/>
    <dgm:cxn modelId="{E7F9A6D5-4864-4862-96BA-2D71AD2ADB4A}" srcId="{6BDFB225-D8FC-4E52-B489-1EFA4FE3BC6C}" destId="{1C0462DB-A200-4B09-A1FC-642B42E6AA0B}" srcOrd="5" destOrd="0" parTransId="{922C491A-32AB-4A32-9373-A1969933EFF6}" sibTransId="{B74309E8-F45D-4124-B16F-91BA7AC74EFA}"/>
    <dgm:cxn modelId="{8399F1CE-9875-438D-B9D0-8221C199C88B}" type="presOf" srcId="{6BDFB225-D8FC-4E52-B489-1EFA4FE3BC6C}" destId="{161CCBA2-5401-4E0B-8121-1BDACDA7C783}" srcOrd="0" destOrd="0" presId="urn:microsoft.com/office/officeart/2005/8/layout/process5"/>
    <dgm:cxn modelId="{7F781930-EE46-4070-AB17-1E5A16D0E4DC}" srcId="{6BDFB225-D8FC-4E52-B489-1EFA4FE3BC6C}" destId="{728C2C67-6685-4527-8213-4339D26B5015}" srcOrd="2" destOrd="0" parTransId="{9AD3EAAE-5205-4787-8E38-814475BAF99B}" sibTransId="{CF9CBC29-F0FD-427B-8D01-077895378BC9}"/>
    <dgm:cxn modelId="{228D7608-14EA-4D72-BC2B-86F38C521D9F}" type="presOf" srcId="{0341E260-4FCE-4706-888D-64D67C90BDAC}" destId="{AA063E2E-6BB3-478E-8FBA-A4E4506A2019}" srcOrd="0" destOrd="0" presId="urn:microsoft.com/office/officeart/2005/8/layout/process5"/>
    <dgm:cxn modelId="{B461A5C9-1293-4650-BD55-0CE2F2F0A77B}" type="presOf" srcId="{299A54AE-17B5-459D-8088-A8CA90731FBC}" destId="{64BEEB61-3082-44F4-AEB0-5D2A8527E99D}" srcOrd="0" destOrd="0" presId="urn:microsoft.com/office/officeart/2005/8/layout/process5"/>
    <dgm:cxn modelId="{3CC25EDC-AD47-4942-A995-8185C49CF8C1}" type="presOf" srcId="{57F0CC78-25C6-4AC1-9CEE-80FE258732BC}" destId="{F8BC0066-D1EF-4D05-A0A7-CA497C2EBB4F}" srcOrd="0" destOrd="0" presId="urn:microsoft.com/office/officeart/2005/8/layout/process5"/>
    <dgm:cxn modelId="{CABEE001-5E3F-49A2-A747-C459E4F719BC}" type="presOf" srcId="{CF9CBC29-F0FD-427B-8D01-077895378BC9}" destId="{733773C6-1017-4604-9EE6-339B750ADE1B}" srcOrd="1" destOrd="0" presId="urn:microsoft.com/office/officeart/2005/8/layout/process5"/>
    <dgm:cxn modelId="{68F93669-867C-4958-A21D-919002BEA96D}" srcId="{6BDFB225-D8FC-4E52-B489-1EFA4FE3BC6C}" destId="{425311BC-6821-4359-89F5-3C727FD056A7}" srcOrd="3" destOrd="0" parTransId="{C378C076-93BA-46A5-B515-17A80A7F56A4}" sibTransId="{299A54AE-17B5-459D-8088-A8CA90731FBC}"/>
    <dgm:cxn modelId="{2F0740FD-DA5E-408B-99F1-633B32BEBD4D}" type="presOf" srcId="{299A54AE-17B5-459D-8088-A8CA90731FBC}" destId="{16894871-10B0-407C-BDAF-6730B5B93919}" srcOrd="1" destOrd="0" presId="urn:microsoft.com/office/officeart/2005/8/layout/process5"/>
    <dgm:cxn modelId="{979AF909-323C-4A86-B9FB-90C9C38BDF03}" type="presOf" srcId="{F4213DE7-0343-413C-960C-120B45ADC033}" destId="{CCFA60EA-D96D-4B8C-9023-1217BB351D07}" srcOrd="1" destOrd="0" presId="urn:microsoft.com/office/officeart/2005/8/layout/process5"/>
    <dgm:cxn modelId="{1A42DA77-066E-4EC7-A404-3624C860CE6E}" type="presOf" srcId="{F0F25A81-A2A9-4EB6-AA67-053A0AC402D1}" destId="{382E4CB9-D0C5-4741-9C27-9557D8298019}" srcOrd="0" destOrd="0" presId="urn:microsoft.com/office/officeart/2005/8/layout/process5"/>
    <dgm:cxn modelId="{349A6C16-3BCA-4A4E-A870-D9C13346D450}" type="presParOf" srcId="{161CCBA2-5401-4E0B-8121-1BDACDA7C783}" destId="{2750F1E2-812A-4876-A6AD-36542C38552B}" srcOrd="0" destOrd="0" presId="urn:microsoft.com/office/officeart/2005/8/layout/process5"/>
    <dgm:cxn modelId="{0B8CC23D-3427-4A70-93CA-92D8A11E86B2}" type="presParOf" srcId="{161CCBA2-5401-4E0B-8121-1BDACDA7C783}" destId="{5671F2E8-B3C8-446A-A6BA-5E8EB4623D46}" srcOrd="1" destOrd="0" presId="urn:microsoft.com/office/officeart/2005/8/layout/process5"/>
    <dgm:cxn modelId="{8E6768C1-D5C3-42BB-9C61-536ED4A4760B}" type="presParOf" srcId="{5671F2E8-B3C8-446A-A6BA-5E8EB4623D46}" destId="{CCFA60EA-D96D-4B8C-9023-1217BB351D07}" srcOrd="0" destOrd="0" presId="urn:microsoft.com/office/officeart/2005/8/layout/process5"/>
    <dgm:cxn modelId="{270CA225-2B2F-4BA7-9206-04D5FCD62E61}" type="presParOf" srcId="{161CCBA2-5401-4E0B-8121-1BDACDA7C783}" destId="{382E4CB9-D0C5-4741-9C27-9557D8298019}" srcOrd="2" destOrd="0" presId="urn:microsoft.com/office/officeart/2005/8/layout/process5"/>
    <dgm:cxn modelId="{8119BCDC-38BE-4C88-ADFA-23BD893E8B1C}" type="presParOf" srcId="{161CCBA2-5401-4E0B-8121-1BDACDA7C783}" destId="{E4606A7F-0B4C-4214-93E4-85F04539907B}" srcOrd="3" destOrd="0" presId="urn:microsoft.com/office/officeart/2005/8/layout/process5"/>
    <dgm:cxn modelId="{5C2E8FA9-694F-4251-B4E1-A0DE153E9707}" type="presParOf" srcId="{E4606A7F-0B4C-4214-93E4-85F04539907B}" destId="{C448424A-2156-43A3-A0F6-6B6F6CC1F6FC}" srcOrd="0" destOrd="0" presId="urn:microsoft.com/office/officeart/2005/8/layout/process5"/>
    <dgm:cxn modelId="{8734F7DC-6784-49BD-9FF7-1395290471E2}" type="presParOf" srcId="{161CCBA2-5401-4E0B-8121-1BDACDA7C783}" destId="{F1D04049-CAA3-4BE1-AF66-1FCE8ED7428D}" srcOrd="4" destOrd="0" presId="urn:microsoft.com/office/officeart/2005/8/layout/process5"/>
    <dgm:cxn modelId="{389FCBB7-D377-4234-BAB6-D73A5BC841B0}" type="presParOf" srcId="{161CCBA2-5401-4E0B-8121-1BDACDA7C783}" destId="{C8E42A75-79BE-4AF6-94F5-28E2B35FD6B8}" srcOrd="5" destOrd="0" presId="urn:microsoft.com/office/officeart/2005/8/layout/process5"/>
    <dgm:cxn modelId="{49E82120-BF96-4227-A44E-38ADAC029F82}" type="presParOf" srcId="{C8E42A75-79BE-4AF6-94F5-28E2B35FD6B8}" destId="{733773C6-1017-4604-9EE6-339B750ADE1B}" srcOrd="0" destOrd="0" presId="urn:microsoft.com/office/officeart/2005/8/layout/process5"/>
    <dgm:cxn modelId="{0B16E93F-CC5B-49ED-B0C6-71B2CB4AF0E8}" type="presParOf" srcId="{161CCBA2-5401-4E0B-8121-1BDACDA7C783}" destId="{2FCCEA82-DF09-42AE-8809-6021E4E6CB1B}" srcOrd="6" destOrd="0" presId="urn:microsoft.com/office/officeart/2005/8/layout/process5"/>
    <dgm:cxn modelId="{C3866F35-B9C9-4EFF-A26B-ECEC49BBF6A7}" type="presParOf" srcId="{161CCBA2-5401-4E0B-8121-1BDACDA7C783}" destId="{64BEEB61-3082-44F4-AEB0-5D2A8527E99D}" srcOrd="7" destOrd="0" presId="urn:microsoft.com/office/officeart/2005/8/layout/process5"/>
    <dgm:cxn modelId="{69093787-3523-400D-B324-7BE99A27C1D1}" type="presParOf" srcId="{64BEEB61-3082-44F4-AEB0-5D2A8527E99D}" destId="{16894871-10B0-407C-BDAF-6730B5B93919}" srcOrd="0" destOrd="0" presId="urn:microsoft.com/office/officeart/2005/8/layout/process5"/>
    <dgm:cxn modelId="{AC4C6173-D05A-4C07-89A3-5CBE3BCA3DAA}" type="presParOf" srcId="{161CCBA2-5401-4E0B-8121-1BDACDA7C783}" destId="{F8BC0066-D1EF-4D05-A0A7-CA497C2EBB4F}" srcOrd="8" destOrd="0" presId="urn:microsoft.com/office/officeart/2005/8/layout/process5"/>
    <dgm:cxn modelId="{48242240-EE00-49CD-ABD6-6CA706ABC6D0}" type="presParOf" srcId="{161CCBA2-5401-4E0B-8121-1BDACDA7C783}" destId="{AA063E2E-6BB3-478E-8FBA-A4E4506A2019}" srcOrd="9" destOrd="0" presId="urn:microsoft.com/office/officeart/2005/8/layout/process5"/>
    <dgm:cxn modelId="{BDF1C260-03BF-4A66-AB00-140F774C69A6}" type="presParOf" srcId="{AA063E2E-6BB3-478E-8FBA-A4E4506A2019}" destId="{2A1E1232-21C0-4EF0-A5E7-899170F1BAE7}" srcOrd="0" destOrd="0" presId="urn:microsoft.com/office/officeart/2005/8/layout/process5"/>
    <dgm:cxn modelId="{3DDAE4CD-6349-4535-8E7A-2DBF841D6461}" type="presParOf" srcId="{161CCBA2-5401-4E0B-8121-1BDACDA7C783}" destId="{F37FEB63-8BBA-447C-9F01-3BE7AF205BE1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0F1E2-812A-4876-A6AD-36542C38552B}">
      <dsp:nvSpPr>
        <dsp:cNvPr id="0" name=""/>
        <dsp:cNvSpPr/>
      </dsp:nvSpPr>
      <dsp:spPr>
        <a:xfrm>
          <a:off x="5357" y="750887"/>
          <a:ext cx="1601390" cy="9608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CSA </a:t>
          </a:r>
          <a:r>
            <a:rPr lang="en-US" sz="1800" kern="1200" dirty="0" err="1" smtClean="0">
              <a:solidFill>
                <a:schemeClr val="tx1"/>
              </a:solidFill>
            </a:rPr>
            <a:t>NEOSSat</a:t>
          </a:r>
          <a:r>
            <a:rPr lang="en-US" sz="1800" kern="1200" dirty="0" smtClean="0">
              <a:solidFill>
                <a:schemeClr val="tx1"/>
              </a:solidFill>
            </a:rPr>
            <a:t> Constraint Checker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3499" y="779029"/>
        <a:ext cx="1545106" cy="904550"/>
      </dsp:txXfrm>
    </dsp:sp>
    <dsp:sp modelId="{5671F2E8-B3C8-446A-A6BA-5E8EB4623D46}">
      <dsp:nvSpPr>
        <dsp:cNvPr id="0" name=""/>
        <dsp:cNvSpPr/>
      </dsp:nvSpPr>
      <dsp:spPr>
        <a:xfrm>
          <a:off x="1747670" y="103273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747670" y="1112161"/>
        <a:ext cx="237646" cy="238286"/>
      </dsp:txXfrm>
    </dsp:sp>
    <dsp:sp modelId="{382E4CB9-D0C5-4741-9C27-9557D8298019}">
      <dsp:nvSpPr>
        <dsp:cNvPr id="0" name=""/>
        <dsp:cNvSpPr/>
      </dsp:nvSpPr>
      <dsp:spPr>
        <a:xfrm>
          <a:off x="2247304" y="750887"/>
          <a:ext cx="1601390" cy="960834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CSA PLAN (Integrated Schedule)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275446" y="779029"/>
        <a:ext cx="1545106" cy="904550"/>
      </dsp:txXfrm>
    </dsp:sp>
    <dsp:sp modelId="{E4606A7F-0B4C-4214-93E4-85F04539907B}">
      <dsp:nvSpPr>
        <dsp:cNvPr id="0" name=""/>
        <dsp:cNvSpPr/>
      </dsp:nvSpPr>
      <dsp:spPr>
        <a:xfrm>
          <a:off x="3989617" y="103273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989617" y="1112161"/>
        <a:ext cx="237646" cy="238286"/>
      </dsp:txXfrm>
    </dsp:sp>
    <dsp:sp modelId="{F1D04049-CAA3-4BE1-AF66-1FCE8ED7428D}">
      <dsp:nvSpPr>
        <dsp:cNvPr id="0" name=""/>
        <dsp:cNvSpPr/>
      </dsp:nvSpPr>
      <dsp:spPr>
        <a:xfrm>
          <a:off x="4489251" y="750887"/>
          <a:ext cx="1601390" cy="9608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Satellite </a:t>
          </a:r>
          <a:r>
            <a:rPr lang="en-US" sz="1800" kern="1200" dirty="0" err="1" smtClean="0">
              <a:solidFill>
                <a:schemeClr val="tx1"/>
              </a:solidFill>
            </a:rPr>
            <a:t>Telecommand</a:t>
          </a:r>
          <a:r>
            <a:rPr lang="en-US" sz="1800" kern="1200" dirty="0" smtClean="0">
              <a:solidFill>
                <a:schemeClr val="tx1"/>
              </a:solidFill>
            </a:rPr>
            <a:t> Uplink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517393" y="779029"/>
        <a:ext cx="1545106" cy="904550"/>
      </dsp:txXfrm>
    </dsp:sp>
    <dsp:sp modelId="{C8E42A75-79BE-4AF6-94F5-28E2B35FD6B8}">
      <dsp:nvSpPr>
        <dsp:cNvPr id="0" name=""/>
        <dsp:cNvSpPr/>
      </dsp:nvSpPr>
      <dsp:spPr>
        <a:xfrm rot="5400000">
          <a:off x="5120199" y="1823819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-5400000">
        <a:off x="5170803" y="1852644"/>
        <a:ext cx="238286" cy="237646"/>
      </dsp:txXfrm>
    </dsp:sp>
    <dsp:sp modelId="{2FCCEA82-DF09-42AE-8809-6021E4E6CB1B}">
      <dsp:nvSpPr>
        <dsp:cNvPr id="0" name=""/>
        <dsp:cNvSpPr/>
      </dsp:nvSpPr>
      <dsp:spPr>
        <a:xfrm>
          <a:off x="4489251" y="2352278"/>
          <a:ext cx="1601390" cy="960834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Satellite Telemetry Downlink`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517393" y="2380420"/>
        <a:ext cx="1545106" cy="904550"/>
      </dsp:txXfrm>
    </dsp:sp>
    <dsp:sp modelId="{64BEEB61-3082-44F4-AEB0-5D2A8527E99D}">
      <dsp:nvSpPr>
        <dsp:cNvPr id="0" name=""/>
        <dsp:cNvSpPr/>
      </dsp:nvSpPr>
      <dsp:spPr>
        <a:xfrm rot="10800000">
          <a:off x="4008834" y="263412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4110682" y="2713551"/>
        <a:ext cx="237646" cy="238286"/>
      </dsp:txXfrm>
    </dsp:sp>
    <dsp:sp modelId="{F8BC0066-D1EF-4D05-A0A7-CA497C2EBB4F}">
      <dsp:nvSpPr>
        <dsp:cNvPr id="0" name=""/>
        <dsp:cNvSpPr/>
      </dsp:nvSpPr>
      <dsp:spPr>
        <a:xfrm>
          <a:off x="2247304" y="2352278"/>
          <a:ext cx="1601390" cy="96083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FITS Processor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275446" y="2380420"/>
        <a:ext cx="1545106" cy="904550"/>
      </dsp:txXfrm>
    </dsp:sp>
    <dsp:sp modelId="{AA063E2E-6BB3-478E-8FBA-A4E4506A2019}">
      <dsp:nvSpPr>
        <dsp:cNvPr id="0" name=""/>
        <dsp:cNvSpPr/>
      </dsp:nvSpPr>
      <dsp:spPr>
        <a:xfrm rot="10836533">
          <a:off x="1762034" y="2622646"/>
          <a:ext cx="412126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1881174" y="2702708"/>
        <a:ext cx="292983" cy="238286"/>
      </dsp:txXfrm>
    </dsp:sp>
    <dsp:sp modelId="{F37FEB63-8BBA-447C-9F01-3BE7AF205BE1}">
      <dsp:nvSpPr>
        <dsp:cNvPr id="0" name=""/>
        <dsp:cNvSpPr/>
      </dsp:nvSpPr>
      <dsp:spPr>
        <a:xfrm>
          <a:off x="70230" y="2329141"/>
          <a:ext cx="1601390" cy="9608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CSA Data Management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372" y="2357283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09FB-816E-4F93-A103-AE83E8FE7CC0}" type="datetimeFigureOut">
              <a:rPr lang="en-CA" smtClean="0"/>
              <a:t>05/02/2019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C1C10-AE1B-40B9-A64F-FDB8F1078E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3927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363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12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778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219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345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340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184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21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429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515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036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1070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780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961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89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8857921-4E1F-4487-AD34-EE1F0EAA5C43}" type="slidenum">
              <a:rPr lang="fr-CA" smtClean="0">
                <a:solidFill>
                  <a:prstClr val="black"/>
                </a:solidFill>
              </a:rPr>
              <a:pPr defTabSz="914400">
                <a:defRPr/>
              </a:pPr>
              <a:t>15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534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73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790700"/>
          </a:xfrm>
        </p:spPr>
        <p:txBody>
          <a:bodyPr anchor="b">
            <a:normAutofit/>
          </a:bodyPr>
          <a:lstStyle>
            <a:lvl1pPr algn="l">
              <a:defRPr sz="24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3201419"/>
            <a:ext cx="2679849" cy="599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914199"/>
            <a:ext cx="2581275" cy="482268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148865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op title with side visual DARK">
    <p:bg>
      <p:bgPr>
        <a:gradFill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716" y="130623"/>
            <a:ext cx="6741634" cy="73971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716" y="1270065"/>
            <a:ext cx="6741634" cy="346718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20328" cy="514350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470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Side title Med DARK">
    <p:bg>
      <p:bgPr>
        <a:gradFill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300068" cy="514350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250" y="738131"/>
            <a:ext cx="5739099" cy="399912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738131"/>
            <a:ext cx="1905918" cy="275421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4901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Side title Large DARK">
    <p:bg>
      <p:bgPr>
        <a:gradFill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018622" cy="5143500"/>
          </a:xfrm>
          <a:prstGeom prst="rect">
            <a:avLst/>
          </a:prstGeom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29" y="738131"/>
            <a:ext cx="5100120" cy="399912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738131"/>
            <a:ext cx="2633032" cy="275421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987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Top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3872611" cy="1050476"/>
          </a:xfrm>
        </p:spPr>
        <p:txBody>
          <a:bodyPr anchor="t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8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Top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180000"/>
            <a:ext cx="3872611" cy="105047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Bottom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3897890"/>
            <a:ext cx="3872611" cy="1050476"/>
          </a:xfrm>
        </p:spPr>
        <p:txBody>
          <a:bodyPr anchor="b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3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hoto - Title Bottom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3898800"/>
            <a:ext cx="3872611" cy="1050476"/>
          </a:xfrm>
        </p:spPr>
        <p:txBody>
          <a:bodyPr anchor="b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89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Top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3872611" cy="1050476"/>
          </a:xfrm>
        </p:spPr>
        <p:txBody>
          <a:bodyPr anchor="t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86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Top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180000"/>
            <a:ext cx="3872611" cy="105047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3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Bottom-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3897890"/>
            <a:ext cx="3872611" cy="1050476"/>
          </a:xfrm>
        </p:spPr>
        <p:txBody>
          <a:bodyPr anchor="b">
            <a:normAutofit/>
          </a:bodyPr>
          <a:lstStyle>
            <a:lvl1pPr algn="l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51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790700"/>
          </a:xfrm>
        </p:spPr>
        <p:txBody>
          <a:bodyPr anchor="b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 smtClean="0"/>
              <a:t>Cliquez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r>
              <a:rPr lang="en-US" dirty="0" smtClean="0"/>
              <a:t> pour </a:t>
            </a:r>
            <a:r>
              <a:rPr lang="en-US" dirty="0" err="1" smtClean="0"/>
              <a:t>inscrire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3201419"/>
            <a:ext cx="2679849" cy="599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Sous-</a:t>
            </a:r>
            <a:r>
              <a:rPr lang="en-US" dirty="0" err="1" smtClean="0"/>
              <a:t>titre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914199"/>
            <a:ext cx="2581275" cy="482268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smtClean="0"/>
              <a:t>Nom </a:t>
            </a:r>
            <a:r>
              <a:rPr lang="en-US" dirty="0" err="1" smtClean="0"/>
              <a:t>ici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944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hoto - Title Bottom-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596" y="3898800"/>
            <a:ext cx="3872611" cy="1050476"/>
          </a:xfrm>
        </p:spPr>
        <p:txBody>
          <a:bodyPr anchor="b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7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oncé / Dar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30623"/>
            <a:ext cx="7886700" cy="739710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7477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accent2"/>
                </a:solidFill>
              </a:rPr>
              <a:t>L’image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entête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doit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être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copiée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une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fois</a:t>
            </a:r>
            <a:r>
              <a:rPr lang="en-CA" sz="1400" dirty="0" smtClean="0">
                <a:solidFill>
                  <a:schemeClr val="accent2"/>
                </a:solidFill>
              </a:rPr>
              <a:t> le </a:t>
            </a:r>
            <a:r>
              <a:rPr lang="en-CA" sz="1400" dirty="0" err="1" smtClean="0">
                <a:solidFill>
                  <a:schemeClr val="accent2"/>
                </a:solidFill>
              </a:rPr>
              <a:t>gabarit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utilisé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dans</a:t>
            </a:r>
            <a:r>
              <a:rPr lang="en-CA" sz="1400" baseline="0" dirty="0" smtClean="0">
                <a:solidFill>
                  <a:schemeClr val="accent2"/>
                </a:solidFill>
              </a:rPr>
              <a:t> le PPT</a:t>
            </a:r>
            <a:br>
              <a:rPr lang="en-CA" sz="1400" baseline="0" dirty="0" smtClean="0">
                <a:solidFill>
                  <a:schemeClr val="accent2"/>
                </a:solidFill>
              </a:rPr>
            </a:br>
            <a:r>
              <a:rPr lang="en-CA" sz="1400" baseline="0" dirty="0" smtClean="0">
                <a:solidFill>
                  <a:schemeClr val="accent2"/>
                </a:solidFill>
              </a:rPr>
              <a:t>(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Vaut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mieux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partir</a:t>
            </a:r>
            <a:r>
              <a:rPr lang="en-CA" sz="1400" baseline="0" dirty="0" smtClean="0">
                <a:solidFill>
                  <a:schemeClr val="accent2"/>
                </a:solidFill>
              </a:rPr>
              <a:t> de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l’exemple</a:t>
            </a:r>
            <a:r>
              <a:rPr lang="en-CA" sz="1400" baseline="0" dirty="0" smtClean="0">
                <a:solidFill>
                  <a:schemeClr val="accent2"/>
                </a:solidFill>
              </a:rPr>
              <a:t>)</a:t>
            </a:r>
            <a:endParaRPr lang="en-CA" sz="14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576734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2"/>
                </a:solidFill>
              </a:rPr>
              <a:t>Header</a:t>
            </a:r>
            <a:r>
              <a:rPr lang="en-CA" sz="1400" baseline="0" dirty="0" smtClean="0">
                <a:solidFill>
                  <a:schemeClr val="accent2"/>
                </a:solidFill>
              </a:rPr>
              <a:t> picture must be copied when the template is used in the PPT.</a:t>
            </a:r>
          </a:p>
          <a:p>
            <a:r>
              <a:rPr lang="en-CA" sz="1400" baseline="0" dirty="0" smtClean="0">
                <a:solidFill>
                  <a:schemeClr val="accent2"/>
                </a:solidFill>
              </a:rPr>
              <a:t>(Better to start from the example) </a:t>
            </a:r>
            <a:endParaRPr lang="en-CA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4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âle / Light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130623"/>
            <a:ext cx="7886700" cy="739710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67477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u="sng" dirty="0" err="1" smtClean="0">
                <a:solidFill>
                  <a:schemeClr val="accent2"/>
                </a:solidFill>
              </a:rPr>
              <a:t>L’image</a:t>
            </a:r>
            <a:r>
              <a:rPr lang="en-CA" sz="1400" u="sng" dirty="0" smtClean="0">
                <a:solidFill>
                  <a:schemeClr val="accent2"/>
                </a:solidFill>
              </a:rPr>
              <a:t> </a:t>
            </a:r>
            <a:r>
              <a:rPr lang="en-CA" sz="1400" u="sng" dirty="0" err="1" smtClean="0">
                <a:solidFill>
                  <a:schemeClr val="accent2"/>
                </a:solidFill>
              </a:rPr>
              <a:t>entête</a:t>
            </a:r>
            <a:r>
              <a:rPr lang="en-CA" sz="1400" u="sng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doit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être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copiée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une</a:t>
            </a:r>
            <a:r>
              <a:rPr lang="en-CA" sz="1400" dirty="0" smtClean="0">
                <a:solidFill>
                  <a:schemeClr val="accent2"/>
                </a:solidFill>
              </a:rPr>
              <a:t> </a:t>
            </a:r>
            <a:r>
              <a:rPr lang="en-CA" sz="1400" dirty="0" err="1" smtClean="0">
                <a:solidFill>
                  <a:schemeClr val="accent2"/>
                </a:solidFill>
              </a:rPr>
              <a:t>fois</a:t>
            </a:r>
            <a:r>
              <a:rPr lang="en-CA" sz="1400" dirty="0" smtClean="0">
                <a:solidFill>
                  <a:schemeClr val="accent2"/>
                </a:solidFill>
              </a:rPr>
              <a:t> le </a:t>
            </a:r>
            <a:r>
              <a:rPr lang="en-CA" sz="1400" dirty="0" err="1" smtClean="0">
                <a:solidFill>
                  <a:schemeClr val="accent2"/>
                </a:solidFill>
              </a:rPr>
              <a:t>gabarit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utilisé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dans</a:t>
            </a:r>
            <a:r>
              <a:rPr lang="en-CA" sz="1400" baseline="0" dirty="0" smtClean="0">
                <a:solidFill>
                  <a:schemeClr val="accent2"/>
                </a:solidFill>
              </a:rPr>
              <a:t> le PPT</a:t>
            </a:r>
            <a:br>
              <a:rPr lang="en-CA" sz="1400" baseline="0" dirty="0" smtClean="0">
                <a:solidFill>
                  <a:schemeClr val="accent2"/>
                </a:solidFill>
              </a:rPr>
            </a:br>
            <a:r>
              <a:rPr lang="en-CA" sz="1400" baseline="0" dirty="0" smtClean="0">
                <a:solidFill>
                  <a:schemeClr val="accent2"/>
                </a:solidFill>
              </a:rPr>
              <a:t>(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Vaut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mieux</a:t>
            </a:r>
            <a:r>
              <a:rPr lang="en-CA" sz="1400" baseline="0" dirty="0" smtClean="0">
                <a:solidFill>
                  <a:schemeClr val="accent2"/>
                </a:solidFill>
              </a:rPr>
              <a:t>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partir</a:t>
            </a:r>
            <a:r>
              <a:rPr lang="en-CA" sz="1400" baseline="0" dirty="0" smtClean="0">
                <a:solidFill>
                  <a:schemeClr val="accent2"/>
                </a:solidFill>
              </a:rPr>
              <a:t> de </a:t>
            </a:r>
            <a:r>
              <a:rPr lang="en-CA" sz="1400" baseline="0" dirty="0" err="1" smtClean="0">
                <a:solidFill>
                  <a:schemeClr val="accent2"/>
                </a:solidFill>
              </a:rPr>
              <a:t>l’exemple</a:t>
            </a:r>
            <a:r>
              <a:rPr lang="en-CA" sz="1400" baseline="0" dirty="0" smtClean="0">
                <a:solidFill>
                  <a:schemeClr val="accent2"/>
                </a:solidFill>
              </a:rPr>
              <a:t>)</a:t>
            </a:r>
            <a:endParaRPr lang="en-CA" sz="1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76734" y="3937518"/>
            <a:ext cx="304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u="sng" dirty="0" smtClean="0">
                <a:solidFill>
                  <a:schemeClr val="accent2"/>
                </a:solidFill>
              </a:rPr>
              <a:t>Header</a:t>
            </a:r>
            <a:r>
              <a:rPr lang="en-CA" sz="1400" u="sng" baseline="0" dirty="0" smtClean="0">
                <a:solidFill>
                  <a:schemeClr val="accent2"/>
                </a:solidFill>
              </a:rPr>
              <a:t> picture </a:t>
            </a:r>
            <a:r>
              <a:rPr lang="en-CA" sz="1400" baseline="0" dirty="0" smtClean="0">
                <a:solidFill>
                  <a:schemeClr val="accent2"/>
                </a:solidFill>
              </a:rPr>
              <a:t>must be copied when the template is used in the PPT.</a:t>
            </a:r>
          </a:p>
          <a:p>
            <a:r>
              <a:rPr lang="en-CA" sz="1400" baseline="0" dirty="0" smtClean="0">
                <a:solidFill>
                  <a:schemeClr val="accent2"/>
                </a:solidFill>
              </a:rPr>
              <a:t>(Better to start from the example) </a:t>
            </a:r>
            <a:endParaRPr lang="en-CA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1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uvelle section / 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4229" y="1132113"/>
            <a:ext cx="4731658" cy="2757715"/>
          </a:xfrm>
        </p:spPr>
        <p:txBody>
          <a:bodyPr anchor="ctr">
            <a:normAutofit/>
          </a:bodyPr>
          <a:lstStyle>
            <a:lvl1pPr algn="ctr"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1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9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" y="0"/>
            <a:ext cx="91397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5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Blanc / White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Blanc / White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" y="0"/>
            <a:ext cx="91397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4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4140"/>
            <a:ext cx="9144000" cy="5143500"/>
          </a:xfrm>
          <a:prstGeom prst="rect">
            <a:avLst/>
          </a:pr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0129" y="4767263"/>
            <a:ext cx="2057400" cy="273844"/>
          </a:xfr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851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oncé /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 flipV="1">
            <a:off x="241300" y="1340193"/>
            <a:ext cx="8661402" cy="1590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5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3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20718"/>
            <a:ext cx="9144000" cy="322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22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55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" y="194"/>
            <a:ext cx="9152128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5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" y="194"/>
            <a:ext cx="9152128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23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/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9144000" cy="13227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28600" y="1436944"/>
            <a:ext cx="8686800" cy="3430347"/>
          </a:xfrm>
          <a:prstGeom prst="rect">
            <a:avLst/>
          </a:prstGeom>
        </p:spPr>
        <p:txBody>
          <a:bodyPr lIns="91410" tIns="45704" rIns="91410" bIns="45704">
            <a:normAutofit/>
          </a:bodyPr>
          <a:lstStyle>
            <a:lvl1pPr marL="228522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1306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6960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99744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85397" indent="-228522">
              <a:spcBef>
                <a:spcPts val="0"/>
              </a:spcBef>
              <a:spcAft>
                <a:spcPts val="600"/>
              </a:spcAft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52500" y="4933195"/>
            <a:ext cx="7239000" cy="198881"/>
          </a:xfrm>
          <a:prstGeom prst="rect">
            <a:avLst/>
          </a:prstGeom>
        </p:spPr>
        <p:txBody>
          <a:bodyPr/>
          <a:lstStyle>
            <a:lvl1pPr>
              <a:defRPr sz="8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solidFill>
                  <a:srgbClr val="575968"/>
                </a:solidFill>
              </a:rPr>
              <a:t>Titre ici / Title here – Date ici / Date here</a:t>
            </a:r>
            <a:endParaRPr lang="fr-FR" dirty="0" smtClean="0">
              <a:solidFill>
                <a:srgbClr val="575968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71382" y="4933188"/>
            <a:ext cx="457200" cy="198882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575968"/>
                </a:solidFill>
              </a:rPr>
              <a:pPr/>
              <a:t>‹#›</a:t>
            </a:fld>
            <a:endParaRPr lang="en-US" dirty="0">
              <a:solidFill>
                <a:srgbClr val="575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6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 /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" y="5"/>
            <a:ext cx="9143968" cy="5207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14" y="0"/>
            <a:ext cx="7579591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62100" y="4984458"/>
            <a:ext cx="6896100" cy="198882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solidFill>
                  <a:srgbClr val="575968"/>
                </a:solidFill>
              </a:rPr>
              <a:t>Titre ici / Title here – Date ici / Date here</a:t>
            </a:r>
            <a:endParaRPr lang="fr-FR" dirty="0" smtClean="0">
              <a:solidFill>
                <a:srgbClr val="57596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4984458"/>
            <a:ext cx="457200" cy="198882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575968"/>
                </a:solidFill>
              </a:rPr>
              <a:pPr/>
              <a:t>‹#›</a:t>
            </a:fld>
            <a:endParaRPr lang="en-US" dirty="0">
              <a:solidFill>
                <a:srgbClr val="575968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sz="quarter" idx="12"/>
          </p:nvPr>
        </p:nvSpPr>
        <p:spPr>
          <a:xfrm>
            <a:off x="1562100" y="971551"/>
            <a:ext cx="7429500" cy="3964824"/>
          </a:xfrm>
          <a:prstGeom prst="rect">
            <a:avLst/>
          </a:prstGeom>
        </p:spPr>
        <p:txBody>
          <a:bodyPr lIns="91410" tIns="45704" rIns="91410" bIns="45704">
            <a:normAutofit/>
          </a:bodyPr>
          <a:lstStyle>
            <a:lvl1pPr marL="228522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438" indent="-285654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71221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14006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99658" indent="-228522">
              <a:spcBef>
                <a:spcPts val="0"/>
              </a:spcBef>
              <a:spcAft>
                <a:spcPts val="600"/>
              </a:spcAft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71600" y="822971"/>
            <a:ext cx="7772400" cy="342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2000">
                <a:schemeClr val="tx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4" rIns="91410" bIns="45704" rtlCol="0" anchor="ctr"/>
          <a:lstStyle/>
          <a:p>
            <a:pPr algn="ctr"/>
            <a:endParaRPr lang="en-US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8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20718"/>
            <a:ext cx="9144000" cy="322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22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3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/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1170"/>
            <a:ext cx="9144000" cy="292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rot="10800000">
            <a:off x="0" y="1292615"/>
            <a:ext cx="9144000" cy="1587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06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 5 /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1170"/>
            <a:ext cx="9144000" cy="29233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0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cé /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 flipV="1">
            <a:off x="241300" y="1340193"/>
            <a:ext cx="8661402" cy="1590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3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op title No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485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aire / 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 flipV="1">
            <a:off x="241300" y="1340193"/>
            <a:ext cx="8661402" cy="1590"/>
          </a:xfrm>
          <a:prstGeom prst="line">
            <a:avLst/>
          </a:prstGeom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75968"/>
                </a:solidFill>
              </a:rPr>
              <a:t>Titre ici / Title here – Date ici / Date here</a:t>
            </a:r>
            <a:endParaRPr lang="fr-FR" dirty="0" smtClean="0">
              <a:solidFill>
                <a:srgbClr val="57596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3CB71-703C-495B-86EC-238C102AF19B}" type="slidenum">
              <a:rPr lang="en-US" smtClean="0">
                <a:solidFill>
                  <a:srgbClr val="575968"/>
                </a:solidFill>
              </a:rPr>
              <a:pPr/>
              <a:t>‹#›</a:t>
            </a:fld>
            <a:endParaRPr lang="en-US" dirty="0">
              <a:solidFill>
                <a:srgbClr val="575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2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/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2266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solidFill>
                  <a:srgbClr val="575968"/>
                </a:solidFill>
              </a:rPr>
              <a:t>Titre ici / Title here – Date ici / Date here</a:t>
            </a:r>
            <a:endParaRPr lang="fr-FR" dirty="0" smtClean="0">
              <a:solidFill>
                <a:srgbClr val="57596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575968"/>
                </a:solidFill>
              </a:rPr>
              <a:pPr/>
              <a:t>‹#›</a:t>
            </a:fld>
            <a:endParaRPr lang="en-US" dirty="0">
              <a:solidFill>
                <a:srgbClr val="575968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228600" y="1427426"/>
            <a:ext cx="4297680" cy="3448664"/>
          </a:xfrm>
          <a:prstGeom prst="rect">
            <a:avLst/>
          </a:prstGeom>
        </p:spPr>
        <p:txBody>
          <a:bodyPr lIns="91410" tIns="45704" rIns="91410" bIns="45704">
            <a:normAutofit/>
          </a:bodyPr>
          <a:lstStyle>
            <a:lvl1pPr marL="228522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1306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6960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99744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85397" indent="-228522">
              <a:spcBef>
                <a:spcPts val="0"/>
              </a:spcBef>
              <a:spcAft>
                <a:spcPts val="600"/>
              </a:spcAft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4600575" y="1427426"/>
            <a:ext cx="4297680" cy="3448664"/>
          </a:xfrm>
          <a:prstGeom prst="rect">
            <a:avLst/>
          </a:prstGeom>
        </p:spPr>
        <p:txBody>
          <a:bodyPr lIns="91410" tIns="45704" rIns="91410" bIns="45704">
            <a:normAutofit/>
          </a:bodyPr>
          <a:lstStyle>
            <a:lvl1pPr marL="228522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71306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6960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99744" indent="-228522">
              <a:spcBef>
                <a:spcPts val="0"/>
              </a:spcBef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85397" indent="-228522">
              <a:spcBef>
                <a:spcPts val="0"/>
              </a:spcBef>
              <a:spcAft>
                <a:spcPts val="600"/>
              </a:spcAft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58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uv. section / New sec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28800" y="1079264"/>
            <a:ext cx="5486400" cy="3197439"/>
          </a:xfrm>
          <a:prstGeom prst="rect">
            <a:avLst/>
          </a:prstGeom>
        </p:spPr>
        <p:txBody>
          <a:bodyPr lIns="91410" tIns="45704" rIns="91410" bIns="45704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914090" indent="0">
              <a:buNone/>
              <a:defRPr/>
            </a:lvl3pPr>
            <a:lvl4pPr marL="1371136" indent="0">
              <a:buNone/>
              <a:defRPr/>
            </a:lvl4pPr>
            <a:lvl5pPr marL="1828182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614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7549"/>
            <a:ext cx="9144000" cy="2588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1971"/>
            <a:ext cx="9144000" cy="11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099_Powerpoint_page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94313"/>
            <a:ext cx="9144000" cy="1644430"/>
          </a:xfrm>
          <a:prstGeom prst="rect">
            <a:avLst/>
          </a:prstGeom>
        </p:spPr>
      </p:pic>
      <p:pic>
        <p:nvPicPr>
          <p:cNvPr id="4" name="Picture 3" descr="6099_Powerpoint_page5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1086"/>
            <a:ext cx="9144000" cy="29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1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e web / Websit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 userDrawn="1"/>
        </p:nvSpPr>
        <p:spPr>
          <a:xfrm>
            <a:off x="1768112" y="934965"/>
            <a:ext cx="5905500" cy="3121310"/>
          </a:xfrm>
          <a:prstGeom prst="rect">
            <a:avLst/>
          </a:prstGeom>
        </p:spPr>
        <p:txBody>
          <a:bodyPr vert="horz" lIns="91410" tIns="45704" rIns="91410" bIns="457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HelveticaNeueLT Std Med" pitchFamily="34" charset="0"/>
                <a:ea typeface="+mj-ea"/>
                <a:cs typeface="+mj-cs"/>
              </a:defRPr>
            </a:lvl1pPr>
          </a:lstStyle>
          <a:p>
            <a:r>
              <a:rPr lang="fr-FR" sz="48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asc-csa.gc.ca</a:t>
            </a:r>
            <a:endParaRPr lang="fr-FR" sz="4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728232" y="2937181"/>
            <a:ext cx="4023360" cy="0"/>
          </a:xfrm>
          <a:prstGeom prst="line">
            <a:avLst/>
          </a:prstGeom>
          <a:ln w="47625" cap="rnd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49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6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833042-689B-42F0-85FA-93DF6C873B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55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oncé /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 flipV="1">
            <a:off x="241300" y="1340193"/>
            <a:ext cx="8661402" cy="1590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9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Foncé /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 flipV="1">
            <a:off x="241300" y="1340193"/>
            <a:ext cx="8661402" cy="1590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0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Top title with side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695"/>
          <a:stretch/>
        </p:blipFill>
        <p:spPr>
          <a:xfrm>
            <a:off x="0" y="0"/>
            <a:ext cx="665825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716" y="130623"/>
            <a:ext cx="6741634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716" y="1270065"/>
            <a:ext cx="6741634" cy="34671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69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Foncé / Dar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10800000" flipV="1">
            <a:off x="241300" y="1340193"/>
            <a:ext cx="8661402" cy="1590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Titre ici / Title here – Date ici / Date here</a:t>
            </a: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4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oncé /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cguire\Documents\Multimedia\Reference Documents\Templates\CSA Official Templates\CSA PowerPoint Templates\Source\Kaboom\6601_ASC-PPT_Int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CA" smtClean="0"/>
              <a:t>Titre ici / Title here – Date ici / Date here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353CB71-703C-495B-86EC-238C102AF1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2"/>
          </p:nvPr>
        </p:nvSpPr>
        <p:spPr>
          <a:xfrm>
            <a:off x="228600" y="1117854"/>
            <a:ext cx="8686800" cy="3771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+mj-lt"/>
              </a:defRPr>
            </a:lvl1pPr>
            <a:lvl2pPr marL="571500" indent="-228600"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+mj-lt"/>
              </a:defRPr>
            </a:lvl2pPr>
            <a:lvl3pPr marL="857250" indent="-228600"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1200150" indent="-228600"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+mj-lt"/>
              </a:defRPr>
            </a:lvl4pPr>
            <a:lvl5pPr marL="1485900" indent="-228600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0800000" flipV="1">
            <a:off x="241300" y="991795"/>
            <a:ext cx="8661402" cy="1193"/>
          </a:xfrm>
          <a:prstGeom prst="line">
            <a:avLst/>
          </a:prstGeom>
          <a:ln w="63500" cap="flat" cmpd="sng" algn="ctr">
            <a:solidFill>
              <a:srgbClr val="57596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92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Side title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130"/>
          <a:stretch/>
        </p:blipFill>
        <p:spPr>
          <a:xfrm>
            <a:off x="0" y="0"/>
            <a:ext cx="836853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250" y="738131"/>
            <a:ext cx="5739099" cy="3999122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457200"/>
            <a:ext cx="1905918" cy="3954779"/>
          </a:xfrm>
        </p:spPr>
        <p:txBody>
          <a:bodyPr anchor="ctr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81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Side tit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968"/>
          <a:stretch/>
        </p:blipFill>
        <p:spPr>
          <a:xfrm>
            <a:off x="0" y="0"/>
            <a:ext cx="823137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29" y="738131"/>
            <a:ext cx="5100120" cy="3999122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738131"/>
            <a:ext cx="2633032" cy="2754216"/>
          </a:xfrm>
        </p:spPr>
        <p:txBody>
          <a:bodyPr anchor="t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876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Dark - Top title">
    <p:bg>
      <p:bgPr>
        <a:gradFill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4140"/>
            <a:ext cx="9144000" cy="51435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1491"/>
            <a:ext cx="9188067" cy="880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3498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Dark - Top title No Earth">
    <p:bg>
      <p:bgPr>
        <a:gradFill rotWithShape="1">
          <a:gsLst>
            <a:gs pos="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1491"/>
            <a:ext cx="9188067" cy="880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102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2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B10CD-02C9-4DE9-AF92-58549932B0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45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85" r:id="rId4"/>
    <p:sldLayoutId id="2147483681" r:id="rId5"/>
    <p:sldLayoutId id="2147483684" r:id="rId6"/>
    <p:sldLayoutId id="2147483683" r:id="rId7"/>
    <p:sldLayoutId id="2147483680" r:id="rId8"/>
    <p:sldLayoutId id="2147483686" r:id="rId9"/>
    <p:sldLayoutId id="2147483677" r:id="rId10"/>
    <p:sldLayoutId id="2147483678" r:id="rId11"/>
    <p:sldLayoutId id="2147483679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673" r:id="rId24"/>
    <p:sldLayoutId id="2147483687" r:id="rId25"/>
    <p:sldLayoutId id="2147483700" r:id="rId26"/>
    <p:sldLayoutId id="2147483688" r:id="rId27"/>
    <p:sldLayoutId id="2147483701" r:id="rId28"/>
    <p:sldLayoutId id="2147483666" r:id="rId29"/>
    <p:sldLayoutId id="2147483770" r:id="rId30"/>
    <p:sldLayoutId id="2147483771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87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2266"/>
          </a:xfrm>
          <a:prstGeom prst="rect">
            <a:avLst/>
          </a:prstGeom>
        </p:spPr>
        <p:txBody>
          <a:bodyPr vert="horz" lIns="91410" tIns="45704" rIns="91410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52500" y="4933195"/>
            <a:ext cx="7239000" cy="198881"/>
          </a:xfrm>
          <a:prstGeom prst="rect">
            <a:avLst/>
          </a:prstGeom>
        </p:spPr>
        <p:txBody>
          <a:bodyPr lIns="91410" tIns="45704" rIns="91410" bIns="45704" anchor="ctr"/>
          <a:lstStyle>
            <a:lvl1pPr algn="ctr">
              <a:defRPr sz="8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err="1" smtClean="0">
                <a:solidFill>
                  <a:srgbClr val="575968"/>
                </a:solidFill>
              </a:rPr>
              <a:t>Titre</a:t>
            </a:r>
            <a:r>
              <a:rPr lang="en-US" dirty="0" smtClean="0">
                <a:solidFill>
                  <a:srgbClr val="575968"/>
                </a:solidFill>
              </a:rPr>
              <a:t> </a:t>
            </a:r>
            <a:r>
              <a:rPr lang="en-US" dirty="0" err="1" smtClean="0">
                <a:solidFill>
                  <a:srgbClr val="575968"/>
                </a:solidFill>
              </a:rPr>
              <a:t>ici</a:t>
            </a:r>
            <a:r>
              <a:rPr lang="en-US" dirty="0" smtClean="0">
                <a:solidFill>
                  <a:srgbClr val="575968"/>
                </a:solidFill>
              </a:rPr>
              <a:t> / Title here – Date </a:t>
            </a:r>
            <a:r>
              <a:rPr lang="en-US" dirty="0" err="1" smtClean="0">
                <a:solidFill>
                  <a:srgbClr val="575968"/>
                </a:solidFill>
              </a:rPr>
              <a:t>ici</a:t>
            </a:r>
            <a:r>
              <a:rPr lang="en-US" dirty="0" smtClean="0">
                <a:solidFill>
                  <a:srgbClr val="575968"/>
                </a:solidFill>
              </a:rPr>
              <a:t> / Date here</a:t>
            </a:r>
            <a:endParaRPr lang="fr-FR" dirty="0" smtClean="0">
              <a:solidFill>
                <a:srgbClr val="575968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57200" cy="198882"/>
          </a:xfrm>
          <a:prstGeom prst="rect">
            <a:avLst/>
          </a:prstGeom>
        </p:spPr>
        <p:txBody>
          <a:bodyPr lIns="91410" tIns="45704" rIns="91410" bIns="45704" anchor="ctr"/>
          <a:lstStyle>
            <a:lvl1pPr algn="r"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353CB71-703C-495B-86EC-238C102AF1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4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09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784" indent="-342784" algn="l" defTabSz="9140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NeueLT Std Med"/>
          <a:ea typeface="+mn-ea"/>
          <a:cs typeface="+mn-cs"/>
        </a:defRPr>
      </a:lvl1pPr>
      <a:lvl2pPr marL="742698" indent="-285654" algn="l" defTabSz="914090" rtl="0" eaLnBrk="1" latinLnBrk="0" hangingPunct="1">
        <a:spcBef>
          <a:spcPct val="20000"/>
        </a:spcBef>
        <a:buSzPct val="7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NeueLT Std Med"/>
          <a:ea typeface="+mn-ea"/>
          <a:cs typeface="+mn-cs"/>
        </a:defRPr>
      </a:lvl2pPr>
      <a:lvl3pPr marL="1142613" indent="-228522" algn="l" defTabSz="914090" rtl="0" eaLnBrk="1" latinLnBrk="0" hangingPunct="1">
        <a:spcBef>
          <a:spcPct val="20000"/>
        </a:spcBef>
        <a:buSzPct val="70000"/>
        <a:buFontTx/>
        <a:buChar char="–"/>
        <a:defRPr sz="2400" kern="1200">
          <a:solidFill>
            <a:schemeClr val="tx1"/>
          </a:solidFill>
          <a:latin typeface="HelveticaNeueLT Std Med"/>
          <a:ea typeface="+mn-ea"/>
          <a:cs typeface="+mn-cs"/>
        </a:defRPr>
      </a:lvl3pPr>
      <a:lvl4pPr marL="1599658" indent="-228522" algn="l" defTabSz="9140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NeueLT Std Med"/>
          <a:ea typeface="+mn-ea"/>
          <a:cs typeface="+mn-cs"/>
        </a:defRPr>
      </a:lvl4pPr>
      <a:lvl5pPr marL="2056704" indent="-228522" algn="l" defTabSz="91409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NeueLT Std Med"/>
          <a:ea typeface="+mn-ea"/>
          <a:cs typeface="+mn-cs"/>
        </a:defRPr>
      </a:lvl5pPr>
      <a:lvl6pPr marL="2513749" indent="-228522" algn="l" defTabSz="9140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94" indent="-228522" algn="l" defTabSz="9140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0" indent="-228522" algn="l" defTabSz="9140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85" indent="-228522" algn="l" defTabSz="9140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0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6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2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6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2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18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62" algn="l" defTabSz="9140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3.jpe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9.em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5.avi"/><Relationship Id="rId7" Type="http://schemas.openxmlformats.org/officeDocument/2006/relationships/image" Target="../media/image54.png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avi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media" Target="../media/media7.wmv"/><Relationship Id="rId7" Type="http://schemas.openxmlformats.org/officeDocument/2006/relationships/image" Target="../media/image56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3.jpeg"/><Relationship Id="rId4" Type="http://schemas.openxmlformats.org/officeDocument/2006/relationships/video" Target="../media/media7.wmv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4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10.avi"/><Relationship Id="rId7" Type="http://schemas.openxmlformats.org/officeDocument/2006/relationships/image" Target="../media/image66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10.avi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3.jpeg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13.mp4"/><Relationship Id="rId7" Type="http://schemas.openxmlformats.org/officeDocument/2006/relationships/image" Target="../media/image75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3.jpe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13.mp4"/><Relationship Id="rId9" Type="http://schemas.openxmlformats.org/officeDocument/2006/relationships/image" Target="../media/image7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image" Target="../media/image4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jpeg"/><Relationship Id="rId7" Type="http://schemas.openxmlformats.org/officeDocument/2006/relationships/image" Target="../media/image74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43.jpeg"/><Relationship Id="rId10" Type="http://schemas.openxmlformats.org/officeDocument/2006/relationships/image" Target="../media/image100.jpeg"/><Relationship Id="rId4" Type="http://schemas.openxmlformats.org/officeDocument/2006/relationships/image" Target="../media/image96.jp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1" y="724790"/>
            <a:ext cx="4638101" cy="2154371"/>
          </a:xfrm>
        </p:spPr>
        <p:txBody>
          <a:bodyPr>
            <a:normAutofit/>
          </a:bodyPr>
          <a:lstStyle/>
          <a:p>
            <a:r>
              <a:rPr lang="en-CA" dirty="0" smtClean="0"/>
              <a:t>The </a:t>
            </a:r>
            <a:r>
              <a:rPr lang="en-CA" dirty="0" err="1" smtClean="0"/>
              <a:t>NEOSSat</a:t>
            </a:r>
            <a:r>
              <a:rPr lang="en-CA" dirty="0" smtClean="0"/>
              <a:t> Experience: </a:t>
            </a:r>
            <a:br>
              <a:rPr lang="en-CA" dirty="0" smtClean="0"/>
            </a:br>
            <a:r>
              <a:rPr lang="en-CA" sz="2000" dirty="0" smtClean="0"/>
              <a:t>5 Years in the Life of Canada’s Space Surveillance Telescope</a:t>
            </a:r>
            <a:endParaRPr lang="en-CA" sz="20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1652" y="2901196"/>
            <a:ext cx="4376446" cy="1867388"/>
          </a:xfrm>
        </p:spPr>
        <p:txBody>
          <a:bodyPr>
            <a:normAutofit/>
          </a:bodyPr>
          <a:lstStyle/>
          <a:p>
            <a:r>
              <a:rPr lang="en-CA" dirty="0" smtClean="0"/>
              <a:t>Viqar Abbasi (CSA)</a:t>
            </a:r>
          </a:p>
          <a:p>
            <a:r>
              <a:rPr lang="en-CA" dirty="0" smtClean="0"/>
              <a:t>STEFAN THORSTEINSON (DRDC)</a:t>
            </a:r>
          </a:p>
          <a:p>
            <a:r>
              <a:rPr lang="en-CA" dirty="0" smtClean="0"/>
              <a:t>David </a:t>
            </a:r>
            <a:r>
              <a:rPr lang="en-CA" dirty="0" err="1" smtClean="0"/>
              <a:t>Balam</a:t>
            </a:r>
            <a:r>
              <a:rPr lang="en-CA" dirty="0" smtClean="0"/>
              <a:t> (</a:t>
            </a:r>
            <a:r>
              <a:rPr lang="en-CA" dirty="0" err="1" smtClean="0"/>
              <a:t>SpaceGuard</a:t>
            </a:r>
            <a:r>
              <a:rPr lang="en-CA" dirty="0" smtClean="0"/>
              <a:t>)</a:t>
            </a:r>
          </a:p>
          <a:p>
            <a:r>
              <a:rPr lang="en-CA" dirty="0" smtClean="0"/>
              <a:t>Jason ROWE (BISHOP’s UNIVERSITY)</a:t>
            </a:r>
          </a:p>
          <a:p>
            <a:r>
              <a:rPr lang="en-CA" dirty="0" smtClean="0"/>
              <a:t>LAUCHIE R. SCOTT (DRDC)</a:t>
            </a:r>
          </a:p>
          <a:p>
            <a:r>
              <a:rPr lang="en-CA" dirty="0" smtClean="0"/>
              <a:t>DENIS LAURIN (CSA)</a:t>
            </a:r>
          </a:p>
          <a:p>
            <a:r>
              <a:rPr lang="en-CA" dirty="0" smtClean="0"/>
              <a:t>Michel Doyon (CSA)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8" y="232231"/>
            <a:ext cx="1871979" cy="2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600" dirty="0" err="1" smtClean="0"/>
              <a:t>NEOSSat</a:t>
            </a:r>
            <a:r>
              <a:rPr lang="en-CA" sz="2600" dirty="0" smtClean="0"/>
              <a:t> SSA mission – High Earth Orbit Space Surveillance (HEOSS)</a:t>
            </a:r>
            <a:endParaRPr lang="en-CA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" b="4735"/>
          <a:stretch/>
        </p:blipFill>
        <p:spPr bwMode="auto">
          <a:xfrm>
            <a:off x="1975756" y="904723"/>
            <a:ext cx="7168244" cy="4245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MG_3556_800x600.jpg"/>
          <p:cNvPicPr>
            <a:picLocks noChangeAspect="1"/>
          </p:cNvPicPr>
          <p:nvPr/>
        </p:nvPicPr>
        <p:blipFill rotWithShape="1">
          <a:blip r:embed="rId4" cstate="print"/>
          <a:srcRect l="4653"/>
          <a:stretch/>
        </p:blipFill>
        <p:spPr>
          <a:xfrm>
            <a:off x="178420" y="3027437"/>
            <a:ext cx="2787805" cy="20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SSA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028" y="997120"/>
            <a:ext cx="4041321" cy="35364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b="1" dirty="0" err="1" smtClean="0">
                <a:latin typeface="+mn-lt"/>
              </a:rPr>
              <a:t>NEOSSat</a:t>
            </a:r>
            <a:r>
              <a:rPr lang="en-CA" b="1" dirty="0" smtClean="0">
                <a:latin typeface="+mn-lt"/>
              </a:rPr>
              <a:t> Constraints</a:t>
            </a:r>
            <a:endParaRPr lang="en-US" dirty="0" smtClean="0">
              <a:latin typeface="+mn-lt"/>
            </a:endParaRPr>
          </a:p>
          <a:p>
            <a:pPr lvl="0">
              <a:lnSpc>
                <a:spcPct val="120000"/>
              </a:lnSpc>
            </a:pPr>
            <a:r>
              <a:rPr lang="en-CA" dirty="0" err="1" smtClean="0">
                <a:latin typeface="+mn-lt"/>
              </a:rPr>
              <a:t>NEOSSat</a:t>
            </a:r>
            <a:r>
              <a:rPr lang="en-CA" dirty="0" smtClean="0">
                <a:latin typeface="+mn-lt"/>
              </a:rPr>
              <a:t> </a:t>
            </a:r>
            <a:r>
              <a:rPr lang="en-CA" dirty="0">
                <a:latin typeface="+mn-lt"/>
              </a:rPr>
              <a:t>-Z solar panel is constrained Sunward to maintain power and thermal constraints</a:t>
            </a:r>
            <a:endParaRPr lang="en-US" dirty="0">
              <a:latin typeface="+mn-lt"/>
            </a:endParaRPr>
          </a:p>
          <a:p>
            <a:pPr lvl="0"/>
            <a:r>
              <a:rPr lang="en-CA" dirty="0">
                <a:latin typeface="+mn-lt"/>
              </a:rPr>
              <a:t>Instrument radiator (+Z) points (preferentially) toward deep space</a:t>
            </a:r>
            <a:endParaRPr lang="en-US" dirty="0">
              <a:latin typeface="+mn-lt"/>
            </a:endParaRPr>
          </a:p>
          <a:p>
            <a:pPr lvl="0">
              <a:lnSpc>
                <a:spcPct val="120000"/>
              </a:lnSpc>
            </a:pPr>
            <a:r>
              <a:rPr lang="en-CA" dirty="0" err="1">
                <a:latin typeface="+mn-lt"/>
              </a:rPr>
              <a:t>NEOSSat</a:t>
            </a:r>
            <a:r>
              <a:rPr lang="en-CA" dirty="0">
                <a:latin typeface="+mn-lt"/>
              </a:rPr>
              <a:t> is outside of the South Atlantic Anomaly </a:t>
            </a:r>
            <a:endParaRPr lang="en-CA" dirty="0" smtClean="0">
              <a:latin typeface="+mn-lt"/>
            </a:endParaRPr>
          </a:p>
          <a:p>
            <a:pPr marL="0" lvl="0" indent="0">
              <a:lnSpc>
                <a:spcPct val="120000"/>
              </a:lnSpc>
              <a:buNone/>
            </a:pPr>
            <a:endParaRPr lang="en-CA" b="1" dirty="0">
              <a:latin typeface="+mn-lt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en-CA" b="1" dirty="0" smtClean="0">
                <a:latin typeface="+mn-lt"/>
              </a:rPr>
              <a:t>Line-of-Sight </a:t>
            </a:r>
            <a:r>
              <a:rPr lang="en-CA" b="1" dirty="0">
                <a:latin typeface="+mn-lt"/>
              </a:rPr>
              <a:t>Constraints</a:t>
            </a:r>
            <a:endParaRPr lang="en-US" dirty="0">
              <a:latin typeface="+mn-lt"/>
            </a:endParaRPr>
          </a:p>
          <a:p>
            <a:pPr lvl="0"/>
            <a:r>
              <a:rPr lang="en-CA" dirty="0" smtClean="0">
                <a:latin typeface="+mn-lt"/>
              </a:rPr>
              <a:t>45 degree solar exclusion (</a:t>
            </a:r>
            <a:r>
              <a:rPr lang="en-CA" dirty="0">
                <a:latin typeface="+mn-lt"/>
              </a:rPr>
              <a:t>outside of eclipse)</a:t>
            </a:r>
            <a:endParaRPr lang="en-US" dirty="0">
              <a:latin typeface="+mn-lt"/>
            </a:endParaRPr>
          </a:p>
          <a:p>
            <a:pPr lvl="0"/>
            <a:r>
              <a:rPr lang="en-CA" dirty="0">
                <a:latin typeface="+mn-lt"/>
              </a:rPr>
              <a:t>Angular rate of the RSO relative to </a:t>
            </a:r>
            <a:r>
              <a:rPr lang="en-CA" dirty="0" err="1">
                <a:latin typeface="+mn-lt"/>
              </a:rPr>
              <a:t>NEOSSat</a:t>
            </a:r>
            <a:r>
              <a:rPr lang="en-CA" dirty="0">
                <a:latin typeface="+mn-lt"/>
              </a:rPr>
              <a:t> is &lt; 90 </a:t>
            </a:r>
            <a:r>
              <a:rPr lang="en-CA" dirty="0" err="1">
                <a:latin typeface="+mn-lt"/>
              </a:rPr>
              <a:t>arcseconds</a:t>
            </a:r>
            <a:r>
              <a:rPr lang="en-CA" dirty="0">
                <a:latin typeface="+mn-lt"/>
              </a:rPr>
              <a:t>/second</a:t>
            </a:r>
            <a:endParaRPr lang="en-US" dirty="0">
              <a:latin typeface="+mn-lt"/>
            </a:endParaRPr>
          </a:p>
          <a:p>
            <a:pPr lvl="0"/>
            <a:r>
              <a:rPr lang="en-CA" dirty="0">
                <a:latin typeface="+mn-lt"/>
              </a:rPr>
              <a:t>Grazing angle of RSO above the Earth limb is greater than &gt; 10 degrees </a:t>
            </a:r>
            <a:endParaRPr lang="en-US" dirty="0">
              <a:latin typeface="+mn-lt"/>
            </a:endParaRPr>
          </a:p>
          <a:p>
            <a:pPr lvl="0"/>
            <a:r>
              <a:rPr lang="en-CA" dirty="0" smtClean="0">
                <a:latin typeface="+mn-lt"/>
              </a:rPr>
              <a:t>Constant angular velocity Fine Slews 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HighPha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276" y="1129642"/>
            <a:ext cx="3789765" cy="3122797"/>
          </a:xfrm>
          <a:prstGeom prst="rect">
            <a:avLst/>
          </a:prstGeom>
        </p:spPr>
      </p:pic>
      <p:pic>
        <p:nvPicPr>
          <p:cNvPr id="6" name="Picture 5" descr="C:\Users\jflevesque\Pictures\ban-neossat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Geostationary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25" y="3075882"/>
            <a:ext cx="1952473" cy="187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25" y="964901"/>
            <a:ext cx="1952473" cy="18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516004" y="964901"/>
            <a:ext cx="5894070" cy="1455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8539" y="2660383"/>
            <a:ext cx="3763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Images processed with a matched filter (astrometry) and drift compensating stacking (RSO detection)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&lt;3’’ RMS metric accuracy down to V~16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 descr="C:\Users\jflevesque\Pictures\ban-neossat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RM-track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585" t="7927" r="17528" b="11207"/>
          <a:stretch/>
        </p:blipFill>
        <p:spPr>
          <a:xfrm>
            <a:off x="4030832" y="2488901"/>
            <a:ext cx="2634923" cy="26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 to LEO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Self </a:t>
            </a:r>
            <a:r>
              <a:rPr lang="en-US" dirty="0" err="1" smtClean="0"/>
              <a:t>conjuncting</a:t>
            </a:r>
            <a:r>
              <a:rPr lang="en-US" dirty="0" smtClean="0"/>
              <a:t> objects</a:t>
            </a:r>
          </a:p>
          <a:p>
            <a:endParaRPr lang="en-US" dirty="0"/>
          </a:p>
          <a:p>
            <a:r>
              <a:rPr lang="en-US" dirty="0" smtClean="0"/>
              <a:t>Instantaneous LEO conjunctions</a:t>
            </a:r>
          </a:p>
          <a:p>
            <a:endParaRPr lang="en-US" dirty="0"/>
          </a:p>
          <a:p>
            <a:r>
              <a:rPr lang="en-US" dirty="0" smtClean="0"/>
              <a:t>High angular rate tracking</a:t>
            </a:r>
          </a:p>
          <a:p>
            <a:endParaRPr lang="en-US" dirty="0"/>
          </a:p>
          <a:p>
            <a:r>
              <a:rPr lang="en-US" dirty="0" smtClean="0"/>
              <a:t>Proximity operations</a:t>
            </a:r>
            <a:endParaRPr lang="en-US" dirty="0"/>
          </a:p>
        </p:txBody>
      </p:sp>
      <p:pic>
        <p:nvPicPr>
          <p:cNvPr id="5" name="Picture 4" descr="C:\Users\jflevesque\Pictures\ban-neossat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conjunctions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93" y="1433352"/>
            <a:ext cx="3927021" cy="1848691"/>
          </a:xfrm>
        </p:spPr>
        <p:txBody>
          <a:bodyPr>
            <a:normAutofit/>
          </a:bodyPr>
          <a:lstStyle/>
          <a:p>
            <a:r>
              <a:rPr lang="en-US" dirty="0" smtClean="0"/>
              <a:t>Predictions from CSA’s Collision Risk Assessment &amp; Mitigation System (CRAMS) and SOCRATES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6" name="NEOSSat mis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0484" y="1126671"/>
            <a:ext cx="4789715" cy="35922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7" y="3517673"/>
            <a:ext cx="1509023" cy="135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21" y="3517673"/>
            <a:ext cx="1553385" cy="133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jflevesque\Pictures\ban-neossat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7421" y="4588152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Iridium-17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263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pot2_re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677180"/>
            <a:ext cx="6855434" cy="4394453"/>
          </a:xfrm>
          <a:prstGeom prst="rect">
            <a:avLst/>
          </a:prstGeom>
        </p:spPr>
      </p:pic>
      <p:pic>
        <p:nvPicPr>
          <p:cNvPr id="4" name="SPOT-2_conjunctio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1885" t="7475" r="18353" b="11263"/>
          <a:stretch/>
        </p:blipFill>
        <p:spPr>
          <a:xfrm>
            <a:off x="6348614" y="0"/>
            <a:ext cx="2400320" cy="2383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879DBE-4D14-4D7A-A236-E544A927FB20}"/>
              </a:ext>
            </a:extLst>
          </p:cNvPr>
          <p:cNvSpPr txBox="1"/>
          <p:nvPr/>
        </p:nvSpPr>
        <p:spPr>
          <a:xfrm>
            <a:off x="120770" y="35255"/>
            <a:ext cx="645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NEOSSat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observations of conjuncting objects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C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Spot2 – miss distance 2.2 km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22" y="-9011"/>
            <a:ext cx="7886700" cy="739710"/>
          </a:xfrm>
        </p:spPr>
        <p:txBody>
          <a:bodyPr>
            <a:normAutofit/>
          </a:bodyPr>
          <a:lstStyle/>
          <a:p>
            <a:r>
              <a:rPr lang="en-US" sz="2400" dirty="0"/>
              <a:t>Cosmos-2251 </a:t>
            </a:r>
            <a:r>
              <a:rPr lang="en-US" sz="2400" dirty="0" smtClean="0"/>
              <a:t>DEB Characterization</a:t>
            </a:r>
            <a:endParaRPr lang="en-US" sz="2400" dirty="0"/>
          </a:p>
        </p:txBody>
      </p:sp>
      <p:pic>
        <p:nvPicPr>
          <p:cNvPr id="5" name="34023-reced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022" y="957913"/>
            <a:ext cx="4351337" cy="3263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16</a:t>
            </a:fld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42" y="3475096"/>
            <a:ext cx="2110840" cy="161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34023-slews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0701" y="1006927"/>
            <a:ext cx="3200922" cy="2400692"/>
          </a:xfrm>
          <a:prstGeom prst="rect">
            <a:avLst/>
          </a:prstGeom>
        </p:spPr>
      </p:pic>
      <p:pic>
        <p:nvPicPr>
          <p:cNvPr id="7" name="Picture 6" descr="C:\Users\jflevesque\Pictures\ban-neossat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8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conjunction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17</a:t>
            </a:fld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" y="1431030"/>
            <a:ext cx="3408248" cy="291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53" y="1691049"/>
            <a:ext cx="3268117" cy="239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jflevesque\Pictures\ban-neossat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9795" y="4487696"/>
            <a:ext cx="256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Cosmos 2251 DEB (again)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3753" y="4285633"/>
            <a:ext cx="336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Covariance improvement (six </a:t>
            </a:r>
            <a:r>
              <a:rPr lang="en-US" dirty="0" err="1" smtClean="0">
                <a:solidFill>
                  <a:schemeClr val="bg1"/>
                </a:solidFill>
              </a:rPr>
              <a:t>obs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85" y="1061698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Aug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 conjunction assessment</a:t>
            </a:r>
            <a:endParaRPr lang="en-US" dirty="0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636508"/>
              </p:ext>
            </p:extLst>
          </p:nvPr>
        </p:nvGraphicFramePr>
        <p:xfrm>
          <a:off x="382542" y="4214872"/>
          <a:ext cx="4204607" cy="868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39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89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17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18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</a:rPr>
                        <a:t>Source</a:t>
                      </a:r>
                      <a:endParaRPr lang="en-US" sz="1800" b="1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</a:rPr>
                        <a:t>Right Ascension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(HH MM SS.S)</a:t>
                      </a:r>
                      <a:endParaRPr lang="en-US" sz="18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dirty="0">
                          <a:effectLst/>
                        </a:rPr>
                        <a:t>Declination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effectLst/>
                        </a:rPr>
                        <a:t>(DD MM SS.S)</a:t>
                      </a:r>
                      <a:endParaRPr lang="en-US" sz="18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solidFill>
                            <a:srgbClr val="00B050"/>
                          </a:solidFill>
                          <a:effectLst/>
                        </a:rPr>
                        <a:t>TLE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15 28 45.8</a:t>
                      </a:r>
                      <a:endParaRPr lang="en-US" sz="18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-37 01 54.3</a:t>
                      </a:r>
                      <a:endParaRPr lang="en-US" sz="18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solidFill>
                            <a:srgbClr val="FFFF00"/>
                          </a:solidFill>
                          <a:effectLst/>
                        </a:rPr>
                        <a:t>SP vector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15 28 54.5</a:t>
                      </a:r>
                      <a:endParaRPr lang="en-US" sz="18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-37 01 49.9</a:t>
                      </a:r>
                      <a:endParaRPr lang="en-US" sz="180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8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dirty="0">
                          <a:solidFill>
                            <a:srgbClr val="FF0000"/>
                          </a:solidFill>
                          <a:effectLst/>
                        </a:rPr>
                        <a:t>Updated orbit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15 28 54.1</a:t>
                      </a:r>
                      <a:endParaRPr lang="en-US" sz="18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-37 02 01.5</a:t>
                      </a:r>
                      <a:endParaRPr lang="en-US" sz="18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193803" marR="193803" marT="0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18</a:t>
            </a:fld>
            <a:endParaRPr lang="en-CA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542" y="993847"/>
            <a:ext cx="4132307" cy="3072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69242" y="1173182"/>
            <a:ext cx="397475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TCA from TLE: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Time (UTCG):       10 Aug 2018 23:32:50.147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Radial (km):       -3.327         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In-Track (km):     0.239          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Cross-Track (km):  2.280          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Range (km):        4.040    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CA" sz="1400" b="1" dirty="0" smtClean="0">
              <a:solidFill>
                <a:schemeClr val="bg1"/>
              </a:solidFill>
            </a:endParaRPr>
          </a:p>
          <a:p>
            <a:r>
              <a:rPr lang="en-CA" sz="1400" b="1" dirty="0" smtClean="0">
                <a:solidFill>
                  <a:schemeClr val="bg1"/>
                </a:solidFill>
              </a:rPr>
              <a:t>Actual </a:t>
            </a:r>
            <a:r>
              <a:rPr lang="en-CA" sz="1400" b="1" dirty="0">
                <a:solidFill>
                  <a:schemeClr val="bg1"/>
                </a:solidFill>
              </a:rPr>
              <a:t>TCA: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Time (UTCG):       10 Aug 2018 23:32:50.177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Radial (km):       -3.261         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In-Track (km):     0.275          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Cross-Track (km):  2.555           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Range (km):        4.152  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C:\Users\jflevesque\Pictures\ban-neossat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PPHIRE-ORBCOMMhi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6715" y="1421609"/>
            <a:ext cx="3778429" cy="2834167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07" y="1752082"/>
            <a:ext cx="2481844" cy="220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082"/>
            <a:ext cx="2573079" cy="220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Medium range high value asset monitoring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162" y="3606086"/>
            <a:ext cx="1683834" cy="1537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77032"/>
            <a:ext cx="359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 Jul 2018 – 2 Sapphire conjunctions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1444305"/>
            <a:ext cx="116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17:26:15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2709" y="1466606"/>
            <a:ext cx="116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20:47:05 UTC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219" y="1753751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ORBCOMM-35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3707" y="1752082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ORBCOMM-34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65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156023"/>
            <a:ext cx="7886700" cy="529777"/>
          </a:xfrm>
        </p:spPr>
        <p:txBody>
          <a:bodyPr>
            <a:normAutofit/>
          </a:bodyPr>
          <a:lstStyle/>
          <a:p>
            <a:r>
              <a:rPr lang="en-CA" dirty="0" smtClean="0"/>
              <a:t>Canada’s space-based SSA sensors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451" y="4355181"/>
            <a:ext cx="4913477" cy="41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Tx/>
              <a:buChar char="–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b="1" dirty="0" smtClean="0">
                <a:latin typeface="+mn-lt"/>
              </a:rPr>
              <a:t>SAPPHIRE:   </a:t>
            </a:r>
            <a:r>
              <a:rPr lang="en-CA" sz="1400" i="1" dirty="0" smtClean="0">
                <a:latin typeface="+mn-lt"/>
              </a:rPr>
              <a:t>(Canada’s DND)</a:t>
            </a:r>
          </a:p>
          <a:p>
            <a:r>
              <a:rPr lang="en-CA" sz="2000" b="1" dirty="0" err="1" smtClean="0">
                <a:latin typeface="+mn-lt"/>
              </a:rPr>
              <a:t>NEOSSat</a:t>
            </a:r>
            <a:r>
              <a:rPr lang="en-CA" sz="2000" b="1" dirty="0" smtClean="0">
                <a:latin typeface="+mn-lt"/>
              </a:rPr>
              <a:t>:   </a:t>
            </a:r>
            <a:r>
              <a:rPr lang="en-CA" sz="1400" i="1" dirty="0" smtClean="0">
                <a:latin typeface="+mn-lt"/>
              </a:rPr>
              <a:t>(CSA &amp; DRDC)</a:t>
            </a:r>
            <a:endParaRPr lang="en-CA" sz="1400" i="1" dirty="0">
              <a:latin typeface="+mn-lt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307596" y="826265"/>
            <a:ext cx="4794764" cy="352891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51" y="826265"/>
            <a:ext cx="4084285" cy="3528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53451" y="826265"/>
            <a:ext cx="2232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</a:rPr>
              <a:t>Launched 25 February 2013</a:t>
            </a: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2812973" y="826265"/>
            <a:ext cx="1657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</a:rPr>
              <a:t>PSLV C-20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021723" y="4047404"/>
            <a:ext cx="12858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chemeClr val="bg1"/>
                </a:solidFill>
              </a:rPr>
              <a:t>Credit: ISRO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PPHIRE-foll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16" y="1199352"/>
            <a:ext cx="4267744" cy="3201198"/>
          </a:xfrm>
          <a:prstGeom prst="rect">
            <a:avLst/>
          </a:prstGeom>
        </p:spPr>
      </p:pic>
      <p:pic>
        <p:nvPicPr>
          <p:cNvPr id="9" name="SAPPHIRE-TRM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4286" y="1050565"/>
            <a:ext cx="4789714" cy="379357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orbit monitoring</a:t>
            </a:r>
            <a:endParaRPr lang="en-US" dirty="0"/>
          </a:p>
        </p:txBody>
      </p:sp>
      <p:pic>
        <p:nvPicPr>
          <p:cNvPr id="6" name="Picture 5" descr="C:\Users\jflevesque\Pictures\ban-neossat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6" y="1640243"/>
            <a:ext cx="4127389" cy="271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50" y="1640243"/>
            <a:ext cx="3563522" cy="271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orbit monitoring</a:t>
            </a:r>
            <a:endParaRPr lang="en-US" dirty="0"/>
          </a:p>
        </p:txBody>
      </p:sp>
      <p:pic>
        <p:nvPicPr>
          <p:cNvPr id="5" name="Picture 4" descr="C:\Users\jflevesque\Pictures\ban-neossat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345" y="4402324"/>
            <a:ext cx="447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Residual processing from TLE initialized orbit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5350" y="4402324"/>
            <a:ext cx="254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Covariance improvement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7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Operations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88" y="1999049"/>
            <a:ext cx="4207147" cy="213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9" y="1736722"/>
            <a:ext cx="4557768" cy="265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jflevesque\Pictures\ban-neossat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25" y="1064302"/>
            <a:ext cx="602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12 Jun </a:t>
            </a:r>
            <a:r>
              <a:rPr lang="en-CA" dirty="0" smtClean="0">
                <a:solidFill>
                  <a:schemeClr val="bg1"/>
                </a:solidFill>
              </a:rPr>
              <a:t>2018: </a:t>
            </a:r>
            <a:r>
              <a:rPr lang="en-CA" dirty="0" err="1" smtClean="0">
                <a:solidFill>
                  <a:schemeClr val="bg1"/>
                </a:solidFill>
              </a:rPr>
              <a:t>NEOSSat</a:t>
            </a:r>
            <a:r>
              <a:rPr lang="en-CA" dirty="0" smtClean="0">
                <a:solidFill>
                  <a:schemeClr val="bg1"/>
                </a:solidFill>
              </a:rPr>
              <a:t> and Sapphire have minimum separation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Operations</a:t>
            </a:r>
            <a:endParaRPr lang="en-US" dirty="0"/>
          </a:p>
        </p:txBody>
      </p:sp>
      <p:pic>
        <p:nvPicPr>
          <p:cNvPr id="4" name="Sapphire_Obs_from_NEOSSat_2018_J16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297" y="1127254"/>
            <a:ext cx="3263900" cy="3263900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66" y="1430193"/>
            <a:ext cx="3595789" cy="26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jflevesque\Pictures\ban-neossat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6656" y="4132502"/>
            <a:ext cx="262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Covariance improvement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 to LEO imaging 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5133"/>
            <a:ext cx="3526552" cy="528368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5177262" y="984374"/>
            <a:ext cx="3969834" cy="2413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Future directions: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Improve conjunction warnings for LEO&amp;GEO (fast POC re-assessment)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Integration with CRAMS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LEO constellation monitoring</a:t>
            </a:r>
          </a:p>
          <a:p>
            <a:pPr marL="0" indent="0">
              <a:buNone/>
            </a:pPr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Re-entry imaging attempts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8" name="Picture 7" descr="C:\Users\jflevesque\Pictures\ban-neossat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48591" y="959690"/>
            <a:ext cx="5010708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Summary:</a:t>
            </a:r>
          </a:p>
          <a:p>
            <a:endParaRPr lang="en-US" sz="1400" dirty="0"/>
          </a:p>
          <a:p>
            <a:r>
              <a:rPr lang="en-US" sz="1400" dirty="0" smtClean="0"/>
              <a:t>LEO optical SSA possible from an orbiting platform</a:t>
            </a:r>
          </a:p>
          <a:p>
            <a:endParaRPr lang="en-US" sz="1400" dirty="0" smtClean="0"/>
          </a:p>
          <a:p>
            <a:r>
              <a:rPr lang="en-US" sz="1400" dirty="0" smtClean="0"/>
              <a:t>Self </a:t>
            </a:r>
            <a:r>
              <a:rPr lang="en-US" sz="1400" dirty="0" err="1" smtClean="0"/>
              <a:t>conjuncting</a:t>
            </a:r>
            <a:r>
              <a:rPr lang="en-US" sz="1400" dirty="0" smtClean="0"/>
              <a:t> objects – Protect yourself!</a:t>
            </a:r>
          </a:p>
          <a:p>
            <a:endParaRPr lang="en-US" sz="1400" dirty="0" smtClean="0"/>
          </a:p>
          <a:p>
            <a:r>
              <a:rPr lang="en-US" sz="1400" dirty="0" smtClean="0"/>
              <a:t>Instantaneous LEO conjunctions – Keep fingers crossed</a:t>
            </a:r>
          </a:p>
          <a:p>
            <a:endParaRPr lang="en-US" sz="1400" dirty="0" smtClean="0"/>
          </a:p>
          <a:p>
            <a:r>
              <a:rPr lang="en-US" sz="1400" dirty="0" smtClean="0"/>
              <a:t>High angular rate tracking – Long period medium range monitoring</a:t>
            </a:r>
          </a:p>
          <a:p>
            <a:endParaRPr lang="en-US" sz="1400" dirty="0" smtClean="0"/>
          </a:p>
          <a:p>
            <a:r>
              <a:rPr lang="en-US" sz="1400" dirty="0" smtClean="0"/>
              <a:t>Proximity operations – In situ tracking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28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Near Earth Object Surveillance with </a:t>
            </a:r>
            <a:r>
              <a:rPr lang="en-CA" dirty="0" err="1" smtClean="0"/>
              <a:t>NEOSSat</a:t>
            </a:r>
            <a:endParaRPr lang="en-CA" dirty="0"/>
          </a:p>
        </p:txBody>
      </p:sp>
      <p:pic>
        <p:nvPicPr>
          <p:cNvPr id="3" name="Picture 2" descr="C:\Users\jflevesque\Pictures\ban-neossat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236" y="3762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7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4396"/>
            <a:ext cx="7886700" cy="739710"/>
          </a:xfrm>
        </p:spPr>
        <p:txBody>
          <a:bodyPr>
            <a:normAutofit/>
          </a:bodyPr>
          <a:lstStyle/>
          <a:p>
            <a:r>
              <a:rPr lang="en-CA" dirty="0" smtClean="0"/>
              <a:t>Asteroid Tracking with </a:t>
            </a:r>
            <a:r>
              <a:rPr lang="en-CA" dirty="0" err="1" smtClean="0"/>
              <a:t>NEOSSat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904423"/>
            <a:ext cx="2057400" cy="274637"/>
          </a:xfrm>
        </p:spPr>
        <p:txBody>
          <a:bodyPr/>
          <a:lstStyle/>
          <a:p>
            <a:fld id="{1353CB71-703C-495B-86EC-238C102AF19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2" name="Picture 11" descr="C:\Users\jflevesque\Pictures\ban-neossat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236" y="3762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72" y="4867208"/>
            <a:ext cx="312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chemeClr val="bg1"/>
                </a:solidFill>
              </a:rPr>
              <a:t>Asteroid 1989VB, July 29, 2017</a:t>
            </a:r>
            <a:endParaRPr lang="en-CA" sz="1400" dirty="0">
              <a:solidFill>
                <a:schemeClr val="bg1"/>
              </a:solidFill>
            </a:endParaRPr>
          </a:p>
        </p:txBody>
      </p:sp>
      <p:pic>
        <p:nvPicPr>
          <p:cNvPr id="7" name="1989V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306" t="11791" r="20880" b="11050"/>
          <a:stretch/>
        </p:blipFill>
        <p:spPr>
          <a:xfrm>
            <a:off x="49694" y="1928331"/>
            <a:ext cx="2938877" cy="2938877"/>
          </a:xfrm>
          <a:prstGeom prst="rect">
            <a:avLst/>
          </a:prstGeom>
        </p:spPr>
      </p:pic>
      <p:pic>
        <p:nvPicPr>
          <p:cNvPr id="13" name="2012_TC-04_J285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2014" t="8798" r="21994" b="8233"/>
          <a:stretch/>
        </p:blipFill>
        <p:spPr>
          <a:xfrm>
            <a:off x="3063331" y="1929601"/>
            <a:ext cx="2940328" cy="29376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0924" y="4876126"/>
            <a:ext cx="3109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Asteroid 2012 </a:t>
            </a:r>
            <a:r>
              <a:rPr lang="en-CA" sz="1400" dirty="0" smtClean="0">
                <a:solidFill>
                  <a:schemeClr val="bg1"/>
                </a:solidFill>
              </a:rPr>
              <a:t>TC4, Oct 12, 2017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3659" y="4876126"/>
            <a:ext cx="3140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Asteroid </a:t>
            </a:r>
            <a:r>
              <a:rPr lang="en-CA" sz="1400" dirty="0" smtClean="0">
                <a:solidFill>
                  <a:schemeClr val="bg1"/>
                </a:solidFill>
              </a:rPr>
              <a:t>2017 VR12, March 7, 2018</a:t>
            </a:r>
            <a:endParaRPr lang="en-CA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03" y="1928330"/>
            <a:ext cx="2969532" cy="29388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563494"/>
            <a:ext cx="83667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Advantages on </a:t>
            </a:r>
            <a:r>
              <a:rPr lang="en-US" sz="1600" dirty="0" err="1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NEOSSat</a:t>
            </a: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day-night or weather restrictions (just avoid imaging in South Atlantic Anomaly)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Highly stable platform with star-stare and track-rate modes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measurement of parallax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solar elongation observations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845" y="884711"/>
            <a:ext cx="4996691" cy="4258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7753"/>
            <a:ext cx="7886700" cy="739710"/>
          </a:xfrm>
        </p:spPr>
        <p:txBody>
          <a:bodyPr>
            <a:normAutofit/>
          </a:bodyPr>
          <a:lstStyle/>
          <a:p>
            <a:r>
              <a:rPr lang="en-CA" dirty="0" smtClean="0"/>
              <a:t>NEO Astrometry with </a:t>
            </a:r>
            <a:r>
              <a:rPr lang="en-CA" dirty="0" err="1" smtClean="0"/>
              <a:t>NEOSSat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27</a:t>
            </a:fld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20226" y="4371723"/>
            <a:ext cx="4411074" cy="41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Tx/>
              <a:buChar char="–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 dirty="0" smtClean="0">
                <a:solidFill>
                  <a:schemeClr val="tx1"/>
                </a:solidFill>
                <a:latin typeface="+mn-lt"/>
              </a:rPr>
              <a:t>Stack of 5 images from 2017-VR12</a:t>
            </a:r>
          </a:p>
          <a:p>
            <a:r>
              <a:rPr lang="en-CA" sz="2000" dirty="0" smtClean="0">
                <a:solidFill>
                  <a:schemeClr val="tx1"/>
                </a:solidFill>
                <a:latin typeface="+mn-lt"/>
              </a:rPr>
              <a:t>Imaged 25 hrs through Earth approach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625724"/>
            <a:ext cx="43139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Dark, bias, dither/flat-field 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Applying U. Victoria NEO astrometric software suite to </a:t>
            </a:r>
            <a:r>
              <a:rPr lang="en-US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NEOSSat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5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Shift-and-stack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</a:t>
            </a:r>
            <a:r>
              <a:rPr lang="en-US" sz="15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keyhole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Submitting ADES format to MPC</a:t>
            </a:r>
            <a:endParaRPr lang="en-US" sz="16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Publication of C53 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metrics </a:t>
            </a:r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MPC </a:t>
            </a:r>
            <a:endParaRPr lang="en-US" sz="15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Limiting magnitude V~18 typically; ideal conditions V~19 achieved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Astrometric solution residuals in the range of 0.15”-0.35”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Handle </a:t>
            </a:r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parallax in astrometry suite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 automated astrometry into the data pipeline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Optimize survey strategy</a:t>
            </a:r>
          </a:p>
        </p:txBody>
      </p:sp>
      <p:pic>
        <p:nvPicPr>
          <p:cNvPr id="10" name="Picture 9" descr="C:\Users\jflevesque\Pictures\ban-neossat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5806" y="4905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0623"/>
            <a:ext cx="6875806" cy="7397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Comet and near-Earth asteroid observations and astrometry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12000" y="4504373"/>
            <a:ext cx="2057400" cy="273844"/>
          </a:xfrm>
        </p:spPr>
        <p:txBody>
          <a:bodyPr/>
          <a:lstStyle/>
          <a:p>
            <a:fld id="{1353CB71-703C-495B-86EC-238C102AF1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028950" y="4504373"/>
            <a:ext cx="3086100" cy="273844"/>
          </a:xfrm>
        </p:spPr>
        <p:txBody>
          <a:bodyPr/>
          <a:lstStyle/>
          <a:p>
            <a:r>
              <a:rPr lang="en-CA" smtClean="0"/>
              <a:t>Titre ici / Title here – Date ici / Date here</a:t>
            </a:r>
            <a:endParaRPr lang="en-CA" dirty="0" smtClean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" y="1035756"/>
            <a:ext cx="3874770" cy="3650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386" y="4721543"/>
            <a:ext cx="3839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chemeClr val="bg1"/>
                </a:solidFill>
              </a:rPr>
              <a:t>Comet 249P imaged </a:t>
            </a:r>
            <a:r>
              <a:rPr lang="en-CA" sz="1600" b="1" dirty="0">
                <a:solidFill>
                  <a:schemeClr val="bg1"/>
                </a:solidFill>
              </a:rPr>
              <a:t>at 34⁰ </a:t>
            </a:r>
            <a:r>
              <a:rPr lang="en-CA" sz="1600" b="1" dirty="0" smtClean="0">
                <a:solidFill>
                  <a:schemeClr val="bg1"/>
                </a:solidFill>
              </a:rPr>
              <a:t>solar elongation</a:t>
            </a:r>
            <a:endParaRPr lang="en-CA" sz="1600" b="1" dirty="0">
              <a:solidFill>
                <a:schemeClr val="bg1"/>
              </a:solidFill>
            </a:endParaRPr>
          </a:p>
        </p:txBody>
      </p:sp>
      <p:pic>
        <p:nvPicPr>
          <p:cNvPr id="11" name="officeArt object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9070" y="1059404"/>
            <a:ext cx="5154930" cy="3592606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58726" y="4604891"/>
            <a:ext cx="481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chemeClr val="bg1"/>
                </a:solidFill>
              </a:rPr>
              <a:t>Stack </a:t>
            </a:r>
            <a:r>
              <a:rPr lang="en-CA" sz="1600" b="1" dirty="0">
                <a:solidFill>
                  <a:schemeClr val="bg1"/>
                </a:solidFill>
              </a:rPr>
              <a:t>of 11 </a:t>
            </a:r>
            <a:r>
              <a:rPr lang="en-CA" sz="1600" b="1" dirty="0" err="1">
                <a:solidFill>
                  <a:schemeClr val="bg1"/>
                </a:solidFill>
              </a:rPr>
              <a:t>NEOSSat</a:t>
            </a:r>
            <a:r>
              <a:rPr lang="en-CA" sz="1600" b="1" dirty="0">
                <a:solidFill>
                  <a:schemeClr val="bg1"/>
                </a:solidFill>
              </a:rPr>
              <a:t> images, co-added at sidereal rate showing the </a:t>
            </a:r>
            <a:r>
              <a:rPr lang="en-CA" sz="1600" b="1" dirty="0" err="1">
                <a:solidFill>
                  <a:schemeClr val="bg1"/>
                </a:solidFill>
              </a:rPr>
              <a:t>tracklet</a:t>
            </a:r>
            <a:r>
              <a:rPr lang="en-CA" sz="1600" b="1" dirty="0">
                <a:solidFill>
                  <a:schemeClr val="bg1"/>
                </a:solidFill>
              </a:rPr>
              <a:t> of near-Earth asteroid 2002 </a:t>
            </a:r>
            <a:r>
              <a:rPr lang="en-CA" sz="1600" b="1" dirty="0" smtClean="0">
                <a:solidFill>
                  <a:schemeClr val="bg1"/>
                </a:solidFill>
              </a:rPr>
              <a:t>AJ129</a:t>
            </a:r>
            <a:endParaRPr lang="en-CA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C:\Users\jflevesque\Pictures\ban-neossat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5806" y="4905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clipse_run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7" y="976082"/>
            <a:ext cx="5766041" cy="31462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5F9E-B8E8-4282-93F5-A8C3F1ABB31F}" type="slidenum">
              <a:rPr lang="fr-CA" smtClean="0"/>
              <a:t>29</a:t>
            </a:fld>
            <a:endParaRPr lang="fr-CA"/>
          </a:p>
        </p:txBody>
      </p:sp>
      <p:pic>
        <p:nvPicPr>
          <p:cNvPr id="6" name="officeArt objec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6451" y="480060"/>
            <a:ext cx="4037549" cy="466344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70695" y="4285207"/>
            <a:ext cx="3909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Field distribution of 213 low solar-elongation survey images, obtained over a 72-hour period (UT 2018 Dec. 22-24) and re-sampled onto an ecliptic (8⁰ x 5⁰) projection. The south-western field is 13.8⁰ from the sun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797" y="1444"/>
            <a:ext cx="7886700" cy="589467"/>
          </a:xfrm>
        </p:spPr>
        <p:txBody>
          <a:bodyPr/>
          <a:lstStyle/>
          <a:p>
            <a:r>
              <a:rPr lang="en-CA" dirty="0" smtClean="0"/>
              <a:t>Lower Solar Elongation at Eclipse</a:t>
            </a:r>
            <a:endParaRPr lang="en-CA" dirty="0"/>
          </a:p>
        </p:txBody>
      </p:sp>
      <p:pic>
        <p:nvPicPr>
          <p:cNvPr id="8" name="Picture 7" descr="C:\Users\jflevesque\Pictures\ban-neossat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7710" y="45720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80506" y="4455508"/>
            <a:ext cx="54749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Nominal survey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45-55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⁰ solar elongation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Eclipse (Earth as a baffle):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&lt;15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⁰ S.E.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7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41723"/>
            <a:ext cx="7886700" cy="663791"/>
          </a:xfrm>
        </p:spPr>
        <p:txBody>
          <a:bodyPr>
            <a:normAutofit/>
          </a:bodyPr>
          <a:lstStyle/>
          <a:p>
            <a:r>
              <a:rPr lang="en-CA" dirty="0" smtClean="0"/>
              <a:t>Canada’s space-based SSA sensors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6" name="Content Placeholder 8" descr="NEOSSAT2.jpg"/>
          <p:cNvPicPr>
            <a:picLocks noChangeAspect="1"/>
          </p:cNvPicPr>
          <p:nvPr/>
        </p:nvPicPr>
        <p:blipFill>
          <a:blip r:embed="rId2" cstate="print"/>
          <a:srcRect t="8333" b="10278"/>
          <a:stretch>
            <a:fillRect/>
          </a:stretch>
        </p:blipFill>
        <p:spPr>
          <a:xfrm>
            <a:off x="4724747" y="794414"/>
            <a:ext cx="4374505" cy="3560767"/>
          </a:xfrm>
          <a:prstGeom prst="rect">
            <a:avLst/>
          </a:prstGeom>
        </p:spPr>
      </p:pic>
      <p:pic>
        <p:nvPicPr>
          <p:cNvPr id="7" name="Content Placeholder 9" descr="Sapphire_fu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453" y="805843"/>
            <a:ext cx="4450519" cy="356076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724746" y="4355181"/>
            <a:ext cx="3790603" cy="41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Tx/>
              <a:buChar char="–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 dirty="0" err="1" smtClean="0">
                <a:latin typeface="+mn-lt"/>
              </a:rPr>
              <a:t>NEOSSat</a:t>
            </a:r>
            <a:r>
              <a:rPr lang="en-CA" sz="2000" b="1" dirty="0" smtClean="0">
                <a:latin typeface="+mn-lt"/>
              </a:rPr>
              <a:t>:   </a:t>
            </a:r>
            <a:r>
              <a:rPr lang="en-CA" sz="1400" i="1" dirty="0" smtClean="0">
                <a:latin typeface="+mn-lt"/>
              </a:rPr>
              <a:t>(CSA &amp; DRDC)</a:t>
            </a:r>
            <a:endParaRPr lang="en-CA" sz="1400" i="1" dirty="0">
              <a:latin typeface="+mn-lt"/>
            </a:endParaRPr>
          </a:p>
          <a:p>
            <a:r>
              <a:rPr lang="en-CA" sz="1800" dirty="0" smtClean="0">
                <a:latin typeface="+mn-lt"/>
              </a:rPr>
              <a:t>NEO+SSA R&amp;D via microsatellite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451" y="4355181"/>
            <a:ext cx="4557877" cy="41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Tx/>
              <a:buChar char="–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 dirty="0" smtClean="0">
                <a:latin typeface="+mn-lt"/>
              </a:rPr>
              <a:t>SAPPHIRE:   </a:t>
            </a:r>
            <a:r>
              <a:rPr lang="en-CA" sz="1400" i="1" dirty="0" smtClean="0">
                <a:latin typeface="+mn-lt"/>
              </a:rPr>
              <a:t>(Canada’s DND)</a:t>
            </a:r>
            <a:endParaRPr lang="en-CA" sz="1400" i="1" dirty="0">
              <a:latin typeface="+mn-lt"/>
            </a:endParaRPr>
          </a:p>
          <a:p>
            <a:r>
              <a:rPr lang="en-CA" sz="1800" dirty="0" smtClean="0">
                <a:latin typeface="+mn-lt"/>
              </a:rPr>
              <a:t>Part of US Space Surveillance Network (SSN)</a:t>
            </a:r>
          </a:p>
        </p:txBody>
      </p:sp>
    </p:spTree>
    <p:extLst>
      <p:ext uri="{BB962C8B-B14F-4D97-AF65-F5344CB8AC3E}">
        <p14:creationId xmlns:p14="http://schemas.microsoft.com/office/powerpoint/2010/main" val="22426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773"/>
            <a:ext cx="7886700" cy="476132"/>
          </a:xfrm>
        </p:spPr>
        <p:txBody>
          <a:bodyPr>
            <a:normAutofit/>
          </a:bodyPr>
          <a:lstStyle/>
          <a:p>
            <a:r>
              <a:rPr lang="en-US" dirty="0" smtClean="0"/>
              <a:t>Parallax observations</a:t>
            </a:r>
            <a:endParaRPr lang="en-US" dirty="0"/>
          </a:p>
        </p:txBody>
      </p:sp>
      <p:pic>
        <p:nvPicPr>
          <p:cNvPr id="7" name="Picture 6" descr="C:\Users\jflevesque\Pictures\ban-neossat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67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50485" y="4038436"/>
            <a:ext cx="443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FFFF00"/>
                </a:solidFill>
              </a:rPr>
              <a:t>Comet 46P campaign: Oct-Dec 2018 (Close Approach Dec 16</a:t>
            </a:r>
            <a:r>
              <a:rPr lang="en-CA" sz="2000" baseline="30000" dirty="0" smtClean="0">
                <a:solidFill>
                  <a:srgbClr val="FFFF00"/>
                </a:solidFill>
              </a:rPr>
              <a:t>th</a:t>
            </a:r>
            <a:r>
              <a:rPr lang="en-CA" sz="2000" dirty="0" smtClean="0">
                <a:solidFill>
                  <a:srgbClr val="FFFF00"/>
                </a:solidFill>
              </a:rPr>
              <a:t>, 2018)</a:t>
            </a:r>
            <a:endParaRPr lang="en-CA" sz="2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7533"/>
            <a:ext cx="4263390" cy="42759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430" y="4296534"/>
            <a:ext cx="4331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Comet </a:t>
            </a:r>
            <a:r>
              <a:rPr lang="en-CA" sz="1200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Wirtanen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 (46P) as seen on UT 2018 Dec. 02 </a:t>
            </a:r>
            <a:r>
              <a:rPr lang="en-CA" sz="1200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at 0.116 AU. Stack 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of 70 </a:t>
            </a:r>
            <a:r>
              <a:rPr lang="en-CA" sz="1200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images obtained 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through 1/3 of </a:t>
            </a:r>
            <a:r>
              <a:rPr lang="en-CA" sz="1200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NEOSSat’s</a:t>
            </a:r>
            <a:r>
              <a:rPr lang="en-CA" sz="1200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orbital period, showing the 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effect of </a:t>
            </a:r>
            <a:r>
              <a:rPr lang="en-CA" sz="1200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parallax. The 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geocentric motion vector was 261 </a:t>
            </a:r>
            <a:r>
              <a:rPr lang="en-CA" sz="1200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arcseconds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 per hour at position angle 26.5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  <a:cs typeface="Cambria Math" panose="02040503050406030204" pitchFamily="18" charset="0"/>
              </a:rPr>
              <a:t>⁰</a:t>
            </a:r>
            <a:r>
              <a:rPr lang="en-CA" sz="1200" dirty="0">
                <a:solidFill>
                  <a:schemeClr val="bg1"/>
                </a:solidFill>
                <a:ea typeface="Arial Unicode MS" panose="020B0604020202020204" pitchFamily="34" charset="-128"/>
              </a:rPr>
              <a:t>.</a:t>
            </a:r>
            <a:endParaRPr lang="en-CA" sz="1200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35" y="1135245"/>
            <a:ext cx="5702300" cy="2859087"/>
          </a:xfrm>
        </p:spPr>
      </p:pic>
    </p:spTree>
    <p:extLst>
      <p:ext uri="{BB962C8B-B14F-4D97-AF65-F5344CB8AC3E}">
        <p14:creationId xmlns:p14="http://schemas.microsoft.com/office/powerpoint/2010/main" val="19229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New Applications </a:t>
            </a:r>
            <a:br>
              <a:rPr lang="en-CA" dirty="0" smtClean="0"/>
            </a:br>
            <a:r>
              <a:rPr lang="en-CA" dirty="0" smtClean="0"/>
              <a:t>with </a:t>
            </a:r>
            <a:r>
              <a:rPr lang="en-CA" dirty="0" err="1" smtClean="0"/>
              <a:t>NEOSSat</a:t>
            </a:r>
            <a:r>
              <a:rPr lang="en-CA" dirty="0"/>
              <a:t> </a:t>
            </a:r>
            <a:br>
              <a:rPr lang="en-CA" dirty="0"/>
            </a:br>
            <a:r>
              <a:rPr lang="en-CA" dirty="0" smtClean="0"/>
              <a:t>&amp; Conclusions</a:t>
            </a:r>
            <a:endParaRPr lang="en-CA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CA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67263"/>
            <a:ext cx="982663" cy="274637"/>
          </a:xfrm>
        </p:spPr>
        <p:txBody>
          <a:bodyPr/>
          <a:lstStyle/>
          <a:p>
            <a:fld id="{1353CB71-703C-495B-86EC-238C102AF19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C:\Users\jflevesque\Pictures\ban-neossat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236" y="3762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771267"/>
            <a:ext cx="389051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&amp; Kepler mission software suite applied to </a:t>
            </a:r>
            <a:r>
              <a:rPr lang="en-US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NEOSSat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image cleaning &amp; photometry software for </a:t>
            </a:r>
            <a:r>
              <a:rPr lang="en-US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NEOSSat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Follow-up on </a:t>
            </a:r>
            <a:r>
              <a:rPr lang="en-US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TESS and 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Spitzer candidate discoveries</a:t>
            </a:r>
            <a:endParaRPr lang="en-US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</a:t>
            </a: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-magnitude photometric accuracy, easily capable to detect exoplanet transits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Applicable to NEO &amp; SSA</a:t>
            </a: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Steps: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 new image cleaning &amp; photometry into CSA data pipeline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527417"/>
          </a:xfrm>
        </p:spPr>
        <p:txBody>
          <a:bodyPr>
            <a:normAutofit/>
          </a:bodyPr>
          <a:lstStyle/>
          <a:p>
            <a:r>
              <a:rPr lang="en-CA" dirty="0" smtClean="0"/>
              <a:t>Exoplanet Transit Photometry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CB71-703C-495B-86EC-238C102AF1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CA" dirty="0" smtClean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2878138"/>
            <a:ext cx="5353050" cy="2265362"/>
          </a:xfrm>
          <a:solidFill>
            <a:schemeClr val="bg1"/>
          </a:solidFill>
        </p:spPr>
      </p:pic>
      <p:pic>
        <p:nvPicPr>
          <p:cNvPr id="8" name="Picture 7" descr="C:\Users\jflevesque\Pictures\ban-neossat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6756" y="681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517" y="1057567"/>
            <a:ext cx="1872000" cy="1771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9943" y="2567170"/>
            <a:ext cx="1254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bg1"/>
                </a:solidFill>
              </a:rPr>
              <a:t>WASP-33 </a:t>
            </a:r>
            <a:endParaRPr lang="en-CA" sz="11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0059" y="1053234"/>
            <a:ext cx="1768398" cy="17683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9969" y="2573773"/>
            <a:ext cx="1254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bg1"/>
                </a:solidFill>
              </a:rPr>
              <a:t>TESS TOI-165</a:t>
            </a:r>
            <a:endParaRPr lang="en-CA" sz="11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4000" y="1033113"/>
            <a:ext cx="1800000" cy="18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43999" y="2497208"/>
            <a:ext cx="1783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 smtClean="0">
                <a:solidFill>
                  <a:schemeClr val="bg1"/>
                </a:solidFill>
              </a:rPr>
              <a:t>TVLM513-46 </a:t>
            </a:r>
          </a:p>
          <a:p>
            <a:pPr algn="ctr"/>
            <a:r>
              <a:rPr lang="en-CA" sz="1100" dirty="0" smtClean="0">
                <a:solidFill>
                  <a:schemeClr val="bg1"/>
                </a:solidFill>
              </a:rPr>
              <a:t>(Brown Dwarf/Spitzer)</a:t>
            </a:r>
            <a:endParaRPr lang="en-CA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5" y="-61344"/>
            <a:ext cx="7886700" cy="739710"/>
          </a:xfrm>
        </p:spPr>
        <p:txBody>
          <a:bodyPr>
            <a:normAutofit/>
          </a:bodyPr>
          <a:lstStyle/>
          <a:p>
            <a:r>
              <a:rPr lang="en-CA" dirty="0" smtClean="0"/>
              <a:t>Astronomical demonstrations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CB71-703C-495B-86EC-238C102AF19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2" name="Picture 11" descr="C:\Users\jflevesque\Pictures\ban-neossat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4376" y="4905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1353" y="4680606"/>
            <a:ext cx="2933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1"/>
                </a:solidFill>
              </a:rPr>
              <a:t>Lagoon Nebula: Jun 30, 2017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022" y="4683449"/>
            <a:ext cx="2734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bg1"/>
                </a:solidFill>
              </a:rPr>
              <a:t>Trifid</a:t>
            </a:r>
            <a:r>
              <a:rPr lang="en-CA" sz="1400" dirty="0" smtClean="0">
                <a:solidFill>
                  <a:schemeClr val="bg1"/>
                </a:solidFill>
              </a:rPr>
              <a:t> Nebula: Jun 24, 2017</a:t>
            </a:r>
            <a:endParaRPr lang="en-CA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42055"/>
            <a:ext cx="3004168" cy="3001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347" y="1611315"/>
            <a:ext cx="3034937" cy="30321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36911" y="1611314"/>
            <a:ext cx="3105039" cy="3066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6702" y="4680606"/>
            <a:ext cx="3064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1"/>
                </a:solidFill>
              </a:rPr>
              <a:t>Eagle Nebula: July 14, 2017</a:t>
            </a:r>
            <a:endParaRPr lang="en-C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56660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39" y="894754"/>
            <a:ext cx="8752661" cy="4248745"/>
          </a:xfrm>
        </p:spPr>
        <p:txBody>
          <a:bodyPr>
            <a:normAutofit/>
          </a:bodyPr>
          <a:lstStyle/>
          <a:p>
            <a:r>
              <a:rPr lang="en-US" dirty="0" smtClean="0"/>
              <a:t>Demonstrated microsatellite platform can deliver advanced Space Situational Awareness (SSA) and NEO support</a:t>
            </a:r>
          </a:p>
          <a:p>
            <a:pPr lvl="1"/>
            <a:r>
              <a:rPr lang="en-US" dirty="0" smtClean="0"/>
              <a:t>Able to perform low solar elongation imaging not possible by ground</a:t>
            </a:r>
          </a:p>
          <a:p>
            <a:pPr lvl="1"/>
            <a:r>
              <a:rPr lang="en-US" dirty="0"/>
              <a:t>Applicable in GEO &amp; LEO regimes and in pre-conjunction </a:t>
            </a:r>
            <a:r>
              <a:rPr lang="en-US" dirty="0" smtClean="0"/>
              <a:t>situations</a:t>
            </a:r>
            <a:endParaRPr lang="en-CA" dirty="0" smtClean="0"/>
          </a:p>
          <a:p>
            <a:r>
              <a:rPr lang="en-CA" dirty="0" smtClean="0"/>
              <a:t>Technology Demonstration:</a:t>
            </a:r>
          </a:p>
          <a:p>
            <a:pPr lvl="1"/>
            <a:r>
              <a:rPr lang="en-CA" dirty="0"/>
              <a:t>Validated both astrometry and photometry with external </a:t>
            </a:r>
            <a:r>
              <a:rPr lang="en-CA" dirty="0" smtClean="0"/>
              <a:t>partners</a:t>
            </a:r>
          </a:p>
          <a:p>
            <a:pPr lvl="1"/>
            <a:r>
              <a:rPr lang="en-CA" dirty="0" smtClean="0"/>
              <a:t>Innovative control system with high-performance star tracker, reaction wheels &amp; baffle, providing stability, flexibility and resilience</a:t>
            </a:r>
          </a:p>
          <a:p>
            <a:r>
              <a:rPr lang="en-CA" dirty="0" smtClean="0"/>
              <a:t>Future Work:</a:t>
            </a:r>
          </a:p>
          <a:p>
            <a:pPr lvl="1"/>
            <a:r>
              <a:rPr lang="en-US" dirty="0" smtClean="0"/>
              <a:t>Optimize planning for desired targets</a:t>
            </a:r>
          </a:p>
          <a:p>
            <a:pPr lvl="1"/>
            <a:r>
              <a:rPr lang="en-US" dirty="0" smtClean="0"/>
              <a:t>Fast/interrupt tasking support</a:t>
            </a:r>
          </a:p>
          <a:p>
            <a:pPr lvl="1"/>
            <a:r>
              <a:rPr lang="en-US" dirty="0" smtClean="0"/>
              <a:t>Processed data automation</a:t>
            </a:r>
          </a:p>
          <a:p>
            <a:pPr lvl="1"/>
            <a:r>
              <a:rPr lang="en-US" dirty="0" smtClean="0"/>
              <a:t>Exploit synergies</a:t>
            </a:r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5" name="Picture 4" descr="C:\Users\jflevesque\Pictures\ban-neossat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67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9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jflevesque\Pictures\ban-neossat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48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4254" y="883428"/>
            <a:ext cx="5099746" cy="4217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" y="-44994"/>
            <a:ext cx="7886700" cy="739710"/>
          </a:xfrm>
        </p:spPr>
        <p:txBody>
          <a:bodyPr>
            <a:normAutofit/>
          </a:bodyPr>
          <a:lstStyle/>
          <a:p>
            <a:r>
              <a:rPr lang="en-US" dirty="0" smtClean="0"/>
              <a:t>Synergies: NEO &amp; SSA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856624"/>
            <a:ext cx="4307526" cy="42442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35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297" y="4526932"/>
            <a:ext cx="4261007" cy="412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0000"/>
              <a:buFontTx/>
              <a:buChar char="–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b="1" dirty="0" smtClean="0">
                <a:solidFill>
                  <a:schemeClr val="tx1"/>
                </a:solidFill>
                <a:latin typeface="+mn-lt"/>
              </a:rPr>
              <a:t>Single frame showing 2017-VR12 (boxed), with GEO satellites as large streaks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4542" y="4501975"/>
            <a:ext cx="470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Single frame from </a:t>
            </a:r>
            <a:r>
              <a:rPr lang="en-CA" b="1" dirty="0"/>
              <a:t>l</a:t>
            </a:r>
            <a:r>
              <a:rPr lang="en-CA" b="1" dirty="0" smtClean="0"/>
              <a:t>ow solar elongation survey image, with rotating satellite</a:t>
            </a:r>
            <a:endParaRPr lang="en-CA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45970" y="854952"/>
            <a:ext cx="7886700" cy="155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 dirty="0" smtClean="0">
                <a:solidFill>
                  <a:schemeClr val="tx1"/>
                </a:solidFill>
              </a:rPr>
              <a:t>Ground &amp; Space sensors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Risk Assessment &amp; Mitigation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Image Processing, Cloud, Big Data, AI…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Communications &amp; Outreach</a:t>
            </a:r>
          </a:p>
          <a:p>
            <a:endParaRPr lang="en-C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800" i="1" dirty="0" smtClean="0"/>
              <a:t>Thank you!</a:t>
            </a:r>
            <a:endParaRPr lang="en-CA" sz="48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CB71-703C-495B-86EC-238C102AF19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3" y="4570496"/>
            <a:ext cx="2666797" cy="47061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5" y="1503794"/>
            <a:ext cx="2321293" cy="263130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72" y="2434593"/>
            <a:ext cx="2966728" cy="986437"/>
          </a:xfrm>
          <a:prstGeom prst="rect">
            <a:avLst/>
          </a:prstGeom>
        </p:spPr>
      </p:pic>
      <p:pic>
        <p:nvPicPr>
          <p:cNvPr id="13" name="Picture 12" descr="C:\Users\jflevesque\Pictures\ban-neossat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656" y="1062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44" y="2355094"/>
            <a:ext cx="2324651" cy="2324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16"/>
          <a:stretch/>
        </p:blipFill>
        <p:spPr>
          <a:xfrm>
            <a:off x="1121980" y="1192694"/>
            <a:ext cx="6624000" cy="1036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3072" t="16452" r="75351" b="73850"/>
          <a:stretch/>
        </p:blipFill>
        <p:spPr>
          <a:xfrm>
            <a:off x="6899808" y="4155183"/>
            <a:ext cx="2065774" cy="783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r="77705" b="92974"/>
          <a:stretch/>
        </p:blipFill>
        <p:spPr>
          <a:xfrm>
            <a:off x="5689332" y="3517420"/>
            <a:ext cx="2258648" cy="384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2141" y="1088392"/>
            <a:ext cx="1133830" cy="9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Near-Earth Object Surveillance Satellite </a:t>
            </a:r>
            <a:r>
              <a:rPr lang="en-US" dirty="0" err="1" smtClean="0"/>
              <a:t>NEOSSat</a:t>
            </a:r>
            <a:endParaRPr lang="en-CA" dirty="0"/>
          </a:p>
        </p:txBody>
      </p:sp>
      <p:sp>
        <p:nvSpPr>
          <p:cNvPr id="10253" name="Text Box 10"/>
          <p:cNvSpPr txBox="1">
            <a:spLocks noChangeArrowheads="1"/>
          </p:cNvSpPr>
          <p:nvPr/>
        </p:nvSpPr>
        <p:spPr bwMode="auto">
          <a:xfrm>
            <a:off x="4327361" y="829236"/>
            <a:ext cx="2667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dirty="0">
                <a:solidFill>
                  <a:srgbClr val="FFFF00"/>
                </a:solidFill>
              </a:rPr>
              <a:t>HEOSS (DND-DRDC)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77952" y="1374276"/>
            <a:ext cx="44197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Discovery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tracking and study of asteroids, especially interior to Earth orbit, comets and other astronomical objects</a:t>
            </a:r>
          </a:p>
          <a:p>
            <a:pPr>
              <a:defRPr/>
            </a:pPr>
            <a:endParaRPr lang="en-US" sz="1400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55311"/>
            <a:ext cx="863600" cy="64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96" y="305541"/>
            <a:ext cx="735933" cy="6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Line 7"/>
          <p:cNvSpPr>
            <a:spLocks noChangeShapeType="1"/>
          </p:cNvSpPr>
          <p:nvPr/>
        </p:nvSpPr>
        <p:spPr bwMode="auto">
          <a:xfrm flipH="1">
            <a:off x="3443149" y="903334"/>
            <a:ext cx="698638" cy="24841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252" name="Text Box 9"/>
          <p:cNvSpPr txBox="1">
            <a:spLocks noChangeArrowheads="1"/>
          </p:cNvSpPr>
          <p:nvPr/>
        </p:nvSpPr>
        <p:spPr bwMode="auto">
          <a:xfrm>
            <a:off x="-39456" y="842877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FFFF00"/>
                </a:solidFill>
              </a:rPr>
              <a:t>NESS (CSA)</a:t>
            </a:r>
          </a:p>
        </p:txBody>
      </p:sp>
      <p:sp>
        <p:nvSpPr>
          <p:cNvPr id="10254" name="Line 5"/>
          <p:cNvSpPr>
            <a:spLocks noChangeShapeType="1"/>
          </p:cNvSpPr>
          <p:nvPr/>
        </p:nvSpPr>
        <p:spPr bwMode="auto">
          <a:xfrm flipH="1" flipV="1">
            <a:off x="4327361" y="890455"/>
            <a:ext cx="337225" cy="216116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lg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256" name="Text Box 11"/>
          <p:cNvSpPr txBox="1">
            <a:spLocks noChangeArrowheads="1"/>
          </p:cNvSpPr>
          <p:nvPr/>
        </p:nvSpPr>
        <p:spPr bwMode="auto">
          <a:xfrm>
            <a:off x="-466724" y="1012746"/>
            <a:ext cx="4211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000" dirty="0">
                <a:solidFill>
                  <a:srgbClr val="FFFF00"/>
                </a:solidFill>
              </a:rPr>
              <a:t>        </a:t>
            </a:r>
            <a:r>
              <a:rPr lang="en-US" altLang="en-US" sz="1400" dirty="0">
                <a:solidFill>
                  <a:srgbClr val="FFFF00"/>
                </a:solidFill>
              </a:rPr>
              <a:t>Near Earth Space Surveillance </a:t>
            </a:r>
            <a:r>
              <a:rPr lang="en-US" altLang="en-US" sz="1400" dirty="0">
                <a:solidFill>
                  <a:srgbClr val="FFFF00"/>
                </a:solidFill>
                <a:sym typeface="Wingdings" pitchFamily="2" charset="2"/>
              </a:rPr>
              <a:t> NESS 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10257" name="Text Box 11"/>
          <p:cNvSpPr txBox="1">
            <a:spLocks noChangeArrowheads="1"/>
          </p:cNvSpPr>
          <p:nvPr/>
        </p:nvSpPr>
        <p:spPr bwMode="auto">
          <a:xfrm>
            <a:off x="4172181" y="1064787"/>
            <a:ext cx="609600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1400" dirty="0">
                <a:solidFill>
                  <a:srgbClr val="FFFF00"/>
                </a:solidFill>
              </a:rPr>
              <a:t>	High Earth Orbit Space Surveillance </a:t>
            </a:r>
            <a:r>
              <a:rPr lang="en-US" altLang="en-US" sz="1400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altLang="en-US" sz="1400" dirty="0" smtClean="0">
                <a:solidFill>
                  <a:srgbClr val="FFFF00"/>
                </a:solidFill>
                <a:sym typeface="Wingdings" pitchFamily="2" charset="2"/>
              </a:rPr>
              <a:t>HEOSS</a:t>
            </a:r>
            <a:endParaRPr lang="en-US" altLang="en-US" sz="14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27361" y="1393536"/>
            <a:ext cx="53051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Demonstrate military utility of microsatellite platform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ather metric observations of resident space objects in support of space situational awareness R&amp;D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4512" b="4735"/>
          <a:stretch/>
        </p:blipFill>
        <p:spPr bwMode="auto">
          <a:xfrm>
            <a:off x="3744913" y="2125158"/>
            <a:ext cx="5410517" cy="3024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Content Placeholder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" r="3846"/>
          <a:stretch/>
        </p:blipFill>
        <p:spPr bwMode="auto">
          <a:xfrm>
            <a:off x="11430" y="2125158"/>
            <a:ext cx="3726180" cy="299469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" y="848266"/>
            <a:ext cx="630352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Architecture: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780 km Dawn-Dusk Sun-Synchronous Orbit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75kg microsatellite based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 MOST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15-cm aperture telescope, with 0.8</a:t>
            </a:r>
            <a:r>
              <a:rPr lang="en-US" sz="1400" dirty="0" smtClean="0">
                <a:solidFill>
                  <a:schemeClr val="bg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⁰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field-of-view, 3” / pixel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Imagers: 1024 x 1024 E2V CCDs (star tracker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science)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Low-cost microsatellite with minimal redundancy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3-axis stabilization w/ pointing accuracy ~1 </a:t>
            </a: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arcseconds</a:t>
            </a:r>
            <a:endParaRPr lang="en-US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Coarse Sun Sensor (CSS)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Magnetometer (MAG)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 narrow-field Star Tracker along payload boresight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 MW200 reaction wheels with integrated rate sensors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torque rods for momentum dumping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GPS receivers for orbit determination </a:t>
            </a:r>
          </a:p>
          <a:p>
            <a:pPr>
              <a:defRPr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Funded by CSA and DRDC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Built by </a:t>
            </a: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Microsat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Systems Canada </a:t>
            </a: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(MSCI) of Toronto, Canada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Operated by CSA and SED in multi-mission control </a:t>
            </a: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623757"/>
          </a:xfrm>
        </p:spPr>
        <p:txBody>
          <a:bodyPr/>
          <a:lstStyle/>
          <a:p>
            <a:r>
              <a:rPr lang="en-US" dirty="0" err="1" smtClean="0"/>
              <a:t>NEOSSat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8" name="Picture 2" descr="C:\Users\wharvey\Pictures\2012-03-23 March 2012\12-5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87342" y="1304290"/>
            <a:ext cx="2759393" cy="367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jflevesque\Pictures\ban-neossat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9456" y="427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621400"/>
          </a:xfrm>
        </p:spPr>
        <p:txBody>
          <a:bodyPr/>
          <a:lstStyle/>
          <a:p>
            <a:r>
              <a:rPr lang="en-US" dirty="0" err="1" smtClean="0"/>
              <a:t>NEOSSat</a:t>
            </a:r>
            <a:r>
              <a:rPr lang="en-US" dirty="0" smtClean="0"/>
              <a:t> Modes</a:t>
            </a:r>
            <a:endParaRPr lang="en-US" dirty="0"/>
          </a:p>
        </p:txBody>
      </p:sp>
      <p:pic>
        <p:nvPicPr>
          <p:cNvPr id="4" name="Content Placeholder 3" descr="NEOSSAT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695" y="929044"/>
            <a:ext cx="4134445" cy="4134445"/>
          </a:xfrm>
        </p:spPr>
      </p:pic>
      <p:sp>
        <p:nvSpPr>
          <p:cNvPr id="5" name="TextBox 4"/>
          <p:cNvSpPr txBox="1"/>
          <p:nvPr/>
        </p:nvSpPr>
        <p:spPr>
          <a:xfrm>
            <a:off x="-3" y="752023"/>
            <a:ext cx="518801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Operational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Modes:</a:t>
            </a:r>
          </a:p>
          <a:p>
            <a:pPr>
              <a:buFont typeface="Arial" pitchFamily="34" charset="0"/>
              <a:buChar char="•"/>
              <a:defRPr/>
            </a:pPr>
            <a:endParaRPr lang="en-US" sz="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“</a:t>
            </a:r>
            <a:r>
              <a:rPr lang="en-US" sz="16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 Point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”: aka “</a:t>
            </a:r>
            <a:r>
              <a:rPr lang="en-US" sz="16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 </a:t>
            </a:r>
            <a:r>
              <a:rPr lang="en-US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Stare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mode </a:t>
            </a:r>
            <a:endParaRPr lang="en-US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indent="-285440" defTabSz="914090">
              <a:spcAft>
                <a:spcPts val="600"/>
              </a:spcAft>
              <a:buSzPct val="70000"/>
              <a:buFontTx/>
              <a:buChar char="–"/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 on stars with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satellite/asteroid motion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appearing as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streaks in images</a:t>
            </a:r>
          </a:p>
          <a:p>
            <a:pPr lvl="1" indent="-285440" defTabSz="914090">
              <a:spcAft>
                <a:spcPts val="600"/>
              </a:spcAft>
              <a:buSzPct val="70000"/>
              <a:buFontTx/>
              <a:buChar char="–"/>
              <a:defRPr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for imaging astronomical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6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 Slew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”: aka “Track Rate” mode </a:t>
            </a:r>
          </a:p>
          <a:p>
            <a:pPr lvl="1" indent="-285440" defTabSz="914090">
              <a:spcAft>
                <a:spcPts val="600"/>
              </a:spcAft>
              <a:buSzPct val="70000"/>
              <a:buFontTx/>
              <a:buChar char="–"/>
              <a:defRPr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moving space objects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matching their speed (stars appear as streaks)</a:t>
            </a:r>
          </a:p>
          <a:p>
            <a:pPr>
              <a:buFont typeface="Arial" pitchFamily="34" charset="0"/>
              <a:buChar char="•"/>
              <a:defRPr/>
            </a:pPr>
            <a:endParaRPr lang="en-US" sz="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Modes:</a:t>
            </a:r>
          </a:p>
          <a:p>
            <a:pPr>
              <a:defRPr/>
            </a:pPr>
            <a:endParaRPr lang="en-US" sz="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indent="-285750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“</a:t>
            </a:r>
            <a:r>
              <a:rPr lang="en-US" sz="16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Coarse Point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” with CSS and MAG to provide 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initial pointing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for star tracker acquisition</a:t>
            </a:r>
          </a:p>
          <a:p>
            <a:pPr lvl="1" indent="-285440" defTabSz="914090">
              <a:spcAft>
                <a:spcPts val="600"/>
              </a:spcAft>
              <a:buSzPct val="70000"/>
              <a:buFontTx/>
              <a:buChar char="–"/>
              <a:defRPr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enables transition to “fine” modes</a:t>
            </a:r>
          </a:p>
          <a:p>
            <a:pPr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“</a:t>
            </a:r>
            <a:r>
              <a:rPr lang="en-US" sz="1600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Rate Slew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” to quickly move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target-to-target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6" descr="C:\Users\jflevesque\Pictures\ban-neossat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94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625251"/>
          </a:xfrm>
        </p:spPr>
        <p:txBody>
          <a:bodyPr/>
          <a:lstStyle/>
          <a:p>
            <a:r>
              <a:rPr lang="en-CA" dirty="0" err="1" smtClean="0"/>
              <a:t>NEOSSat</a:t>
            </a:r>
            <a:r>
              <a:rPr lang="en-CA" dirty="0" smtClean="0"/>
              <a:t> Data Pipeline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3086100" cy="274637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1353CB71-703C-495B-86EC-238C102AF19B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00401281"/>
              </p:ext>
            </p:extLst>
          </p:nvPr>
        </p:nvGraphicFramePr>
        <p:xfrm>
          <a:off x="2591167" y="70326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 rot="20051935">
            <a:off x="2001010" y="3722198"/>
            <a:ext cx="600026" cy="397144"/>
            <a:chOff x="1766887" y="2634122"/>
            <a:chExt cx="339494" cy="397144"/>
          </a:xfrm>
          <a:solidFill>
            <a:schemeClr val="accent3"/>
          </a:solidFill>
        </p:grpSpPr>
        <p:sp>
          <p:nvSpPr>
            <p:cNvPr id="10" name="Right Arrow 9"/>
            <p:cNvSpPr/>
            <p:nvPr/>
          </p:nvSpPr>
          <p:spPr>
            <a:xfrm rot="10800000">
              <a:off x="1766887" y="2634122"/>
              <a:ext cx="339494" cy="3971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ight Arrow 4"/>
            <p:cNvSpPr txBox="1"/>
            <p:nvPr/>
          </p:nvSpPr>
          <p:spPr>
            <a:xfrm rot="21600000">
              <a:off x="1868735" y="2713551"/>
              <a:ext cx="237646" cy="23828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tx1"/>
                  </a:solidFill>
                </a:rPr>
                <a:t>FITS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9875" y="3892627"/>
            <a:ext cx="1601390" cy="960834"/>
            <a:chOff x="5357" y="2352278"/>
            <a:chExt cx="1601390" cy="960834"/>
          </a:xfrm>
        </p:grpSpPr>
        <p:sp>
          <p:nvSpPr>
            <p:cNvPr id="8" name="Rounded Rectangle 7"/>
            <p:cNvSpPr/>
            <p:nvPr/>
          </p:nvSpPr>
          <p:spPr>
            <a:xfrm>
              <a:off x="5357" y="2352278"/>
              <a:ext cx="1601390" cy="96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6"/>
            <p:cNvSpPr txBox="1"/>
            <p:nvPr/>
          </p:nvSpPr>
          <p:spPr>
            <a:xfrm>
              <a:off x="33499" y="2380420"/>
              <a:ext cx="1545106" cy="9045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tx1"/>
                  </a:solidFill>
                </a:rPr>
                <a:t>Astronomy FITS Image on CSA Open Data portal</a:t>
              </a:r>
              <a:endParaRPr lang="en-US" sz="15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261" y="1442393"/>
            <a:ext cx="1601390" cy="960834"/>
            <a:chOff x="5357" y="2352278"/>
            <a:chExt cx="1601390" cy="960834"/>
          </a:xfrm>
        </p:grpSpPr>
        <p:sp>
          <p:nvSpPr>
            <p:cNvPr id="13" name="Rounded Rectangle 12"/>
            <p:cNvSpPr/>
            <p:nvPr/>
          </p:nvSpPr>
          <p:spPr>
            <a:xfrm>
              <a:off x="5357" y="2352278"/>
              <a:ext cx="1601390" cy="96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6"/>
            <p:cNvSpPr txBox="1"/>
            <p:nvPr/>
          </p:nvSpPr>
          <p:spPr>
            <a:xfrm>
              <a:off x="33499" y="2380420"/>
              <a:ext cx="1545106" cy="904550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bg1"/>
                  </a:solidFill>
                </a:rPr>
                <a:t>Science Schedule (SSC) Planning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Content Placeholder 8" descr="NEOSSAT2.jpg"/>
          <p:cNvPicPr>
            <a:picLocks noChangeAspect="1"/>
          </p:cNvPicPr>
          <p:nvPr/>
        </p:nvPicPr>
        <p:blipFill rotWithShape="1">
          <a:blip r:embed="rId7" cstate="print"/>
          <a:srcRect t="26743" b="11646"/>
          <a:stretch/>
        </p:blipFill>
        <p:spPr>
          <a:xfrm>
            <a:off x="7772400" y="2295196"/>
            <a:ext cx="1348528" cy="8309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10800000">
            <a:off x="1713195" y="1724238"/>
            <a:ext cx="848431" cy="397144"/>
            <a:chOff x="1766887" y="2634122"/>
            <a:chExt cx="339494" cy="397144"/>
          </a:xfrm>
        </p:grpSpPr>
        <p:sp>
          <p:nvSpPr>
            <p:cNvPr id="17" name="Right Arrow 16"/>
            <p:cNvSpPr/>
            <p:nvPr/>
          </p:nvSpPr>
          <p:spPr>
            <a:xfrm rot="10800000">
              <a:off x="1766887" y="2634122"/>
              <a:ext cx="339494" cy="3971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0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ight Arrow 4"/>
            <p:cNvSpPr txBox="1"/>
            <p:nvPr/>
          </p:nvSpPr>
          <p:spPr>
            <a:xfrm rot="10800000">
              <a:off x="1868734" y="2713551"/>
              <a:ext cx="237646" cy="238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>
                  <a:solidFill>
                    <a:schemeClr val="tx1"/>
                  </a:solidFill>
                </a:rPr>
                <a:t>SSC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6682" y="2658556"/>
            <a:ext cx="1601390" cy="960834"/>
            <a:chOff x="5357" y="2352278"/>
            <a:chExt cx="1601390" cy="960834"/>
          </a:xfrm>
        </p:grpSpPr>
        <p:sp>
          <p:nvSpPr>
            <p:cNvPr id="21" name="Rounded Rectangle 20"/>
            <p:cNvSpPr/>
            <p:nvPr/>
          </p:nvSpPr>
          <p:spPr>
            <a:xfrm>
              <a:off x="5357" y="2352278"/>
              <a:ext cx="1601390" cy="9608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6"/>
            <p:cNvSpPr txBox="1"/>
            <p:nvPr/>
          </p:nvSpPr>
          <p:spPr>
            <a:xfrm>
              <a:off x="33499" y="2380420"/>
              <a:ext cx="1545106" cy="904550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>
                  <a:solidFill>
                    <a:schemeClr val="bg1"/>
                  </a:solidFill>
                </a:rPr>
                <a:t>HEOSS FITS Image </a:t>
              </a:r>
              <a:r>
                <a:rPr lang="en-US" sz="1500" dirty="0" smtClean="0">
                  <a:solidFill>
                    <a:schemeClr val="bg1"/>
                  </a:solidFill>
                </a:rPr>
                <a:t>to DRDC</a:t>
              </a:r>
              <a:endParaRPr lang="en-US" sz="15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rot="710989">
            <a:off x="2012067" y="3016286"/>
            <a:ext cx="600026" cy="397144"/>
            <a:chOff x="1766887" y="2634122"/>
            <a:chExt cx="339494" cy="397144"/>
          </a:xfrm>
        </p:grpSpPr>
        <p:sp>
          <p:nvSpPr>
            <p:cNvPr id="24" name="Right Arrow 23"/>
            <p:cNvSpPr/>
            <p:nvPr/>
          </p:nvSpPr>
          <p:spPr>
            <a:xfrm rot="10800000">
              <a:off x="1766887" y="2634122"/>
              <a:ext cx="339494" cy="3971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0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ight Arrow 4"/>
            <p:cNvSpPr txBox="1"/>
            <p:nvPr/>
          </p:nvSpPr>
          <p:spPr>
            <a:xfrm>
              <a:off x="1868734" y="2713551"/>
              <a:ext cx="237646" cy="2382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>
                  <a:solidFill>
                    <a:schemeClr val="tx1"/>
                  </a:solidFill>
                </a:rPr>
                <a:t>FITS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25" descr="C:\Users\jflevesque\Pictures\ban-neossat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94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4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 txBox="1">
            <a:spLocks noGrp="1"/>
          </p:cNvSpPr>
          <p:nvPr>
            <p:ph sz="quarter" idx="4294967295"/>
          </p:nvPr>
        </p:nvSpPr>
        <p:spPr>
          <a:xfrm>
            <a:off x="203200" y="949960"/>
            <a:ext cx="8895080" cy="4043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2013: Launch and Commissioning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MOST: star tracker parameters uploaded on a per-target basis</a:t>
            </a:r>
          </a:p>
          <a:p>
            <a:pPr lvl="1"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NEOSSat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Continuous all-sky acquisition (0.8 degrees FOV) star tracker</a:t>
            </a:r>
          </a:p>
          <a:p>
            <a:pPr lvl="1">
              <a:defRPr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updates needed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ensure rapid and robust all-sky acquisition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2014-2015: Early operations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HEOSS: regular imaging of GEO &amp; HEO targets + astrometry and photometry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NESS: MPC observatory code C53 assigned after astrometry of NEAs, comets</a:t>
            </a:r>
          </a:p>
          <a:p>
            <a:pPr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2016: Anomalies &amp; Recoveries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Failure #1: Magnetometer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no coarse attitude determination; tumbling</a:t>
            </a:r>
            <a:endParaRPr lang="en-US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Failure #2: Torque Rod controller failure </a:t>
            </a: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No momentum desaturation </a:t>
            </a:r>
          </a:p>
          <a:p>
            <a:pPr lvl="1">
              <a:defRPr/>
            </a:pPr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Health &amp; Safety prioritized; software updates to work around failures</a:t>
            </a:r>
          </a:p>
          <a:p>
            <a:pPr lvl="2">
              <a:defRPr/>
            </a:pPr>
            <a:r>
              <a:rPr lang="en-US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#1: GPS-based attitude sensor to replace failed magnetometer</a:t>
            </a:r>
          </a:p>
          <a:p>
            <a:pPr lvl="2">
              <a:defRPr/>
            </a:pPr>
            <a:r>
              <a:rPr lang="en-US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#2: New desaturation control mode that orients residual dipole to dump onboard momentum</a:t>
            </a:r>
            <a:endParaRPr lang="en-US" sz="13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2017-2019: Return to Operations </a:t>
            </a:r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1950" y="130623"/>
            <a:ext cx="7886700" cy="566607"/>
          </a:xfrm>
        </p:spPr>
        <p:txBody>
          <a:bodyPr/>
          <a:lstStyle/>
          <a:p>
            <a:r>
              <a:rPr lang="en-US" dirty="0" err="1" smtClean="0"/>
              <a:t>NEOSSat</a:t>
            </a:r>
            <a:r>
              <a:rPr lang="en-US" dirty="0" smtClean="0"/>
              <a:t> Operations Timeline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3CB71-703C-495B-86EC-238C102AF19B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C:\Users\jflevesque\Pictures\ban-neossat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67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Resident Space Object (Satellites &amp; Debris) Space Surveillance with </a:t>
            </a:r>
            <a:r>
              <a:rPr lang="en-CA" dirty="0" err="1" smtClean="0"/>
              <a:t>NEOSSat</a:t>
            </a:r>
            <a:endParaRPr lang="en-CA" dirty="0"/>
          </a:p>
        </p:txBody>
      </p:sp>
      <p:pic>
        <p:nvPicPr>
          <p:cNvPr id="3" name="Picture 2" descr="C:\Users\jflevesque\Pictures\ban-neossat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6756" y="55401"/>
            <a:ext cx="2228079" cy="81906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SC / CSA">
  <a:themeElements>
    <a:clrScheme name="CSA Template">
      <a:dk1>
        <a:srgbClr val="575968"/>
      </a:dk1>
      <a:lt1>
        <a:srgbClr val="FFFFFF"/>
      </a:lt1>
      <a:dk2>
        <a:srgbClr val="071C31"/>
      </a:dk2>
      <a:lt2>
        <a:srgbClr val="D5D5DB"/>
      </a:lt2>
      <a:accent1>
        <a:srgbClr val="1A8096"/>
      </a:accent1>
      <a:accent2>
        <a:srgbClr val="FF9900"/>
      </a:accent2>
      <a:accent3>
        <a:srgbClr val="00A589"/>
      </a:accent3>
      <a:accent4>
        <a:srgbClr val="7027B4"/>
      </a:accent4>
      <a:accent5>
        <a:srgbClr val="155494"/>
      </a:accent5>
      <a:accent6>
        <a:srgbClr val="A50021"/>
      </a:accent6>
      <a:hlink>
        <a:srgbClr val="1D8AA2"/>
      </a:hlink>
      <a:folHlink>
        <a:srgbClr val="1D8AA2"/>
      </a:folHlink>
    </a:clrScheme>
    <a:fontScheme name="CSA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12977</TotalTime>
  <Words>1605</Words>
  <Application>Microsoft Office PowerPoint</Application>
  <PresentationFormat>On-screen Show (16:9)</PresentationFormat>
  <Paragraphs>319</Paragraphs>
  <Slides>36</Slides>
  <Notes>19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1_ASC / CSA</vt:lpstr>
      <vt:lpstr>The NEOSSat Experience:  5 Years in the Life of Canada’s Space Surveillance Telescope</vt:lpstr>
      <vt:lpstr>Canada’s space-based SSA sensors</vt:lpstr>
      <vt:lpstr>Canada’s space-based SSA sensors</vt:lpstr>
      <vt:lpstr>Near-Earth Object Surveillance Satellite NEOSSat</vt:lpstr>
      <vt:lpstr>NEOSSat Architecture</vt:lpstr>
      <vt:lpstr>NEOSSat Modes</vt:lpstr>
      <vt:lpstr>NEOSSat Data Pipeline</vt:lpstr>
      <vt:lpstr>NEOSSat Operations Timeline</vt:lpstr>
      <vt:lpstr>Resident Space Object (Satellites &amp; Debris) Space Surveillance with NEOSSat</vt:lpstr>
      <vt:lpstr>NEOSSat SSA mission – High Earth Orbit Space Surveillance (HEOSS)</vt:lpstr>
      <vt:lpstr>SSA Operations</vt:lpstr>
      <vt:lpstr>Geostationary tracking</vt:lpstr>
      <vt:lpstr>LEO to LEO Imaging</vt:lpstr>
      <vt:lpstr>Self conjunctions </vt:lpstr>
      <vt:lpstr>PowerPoint Presentation</vt:lpstr>
      <vt:lpstr>Cosmos-2251 DEB Characterization</vt:lpstr>
      <vt:lpstr>Fast conjunction assessment</vt:lpstr>
      <vt:lpstr>Fast conjunction assessment</vt:lpstr>
      <vt:lpstr>Medium range high value asset monitoring</vt:lpstr>
      <vt:lpstr>Shared orbit monitoring</vt:lpstr>
      <vt:lpstr>Shared orbit monitoring</vt:lpstr>
      <vt:lpstr>Proximity Operations</vt:lpstr>
      <vt:lpstr>Proximity Operations</vt:lpstr>
      <vt:lpstr>LEO to LEO imaging summary</vt:lpstr>
      <vt:lpstr>Near Earth Object Surveillance with NEOSSat</vt:lpstr>
      <vt:lpstr>Asteroid Tracking with NEOSSat</vt:lpstr>
      <vt:lpstr>NEO Astrometry with NEOSSat</vt:lpstr>
      <vt:lpstr>Comet and near-Earth asteroid observations and astrometry</vt:lpstr>
      <vt:lpstr>Lower Solar Elongation at Eclipse</vt:lpstr>
      <vt:lpstr>Parallax observations</vt:lpstr>
      <vt:lpstr>New Applications  with NEOSSat  &amp; Conclusions</vt:lpstr>
      <vt:lpstr>Exoplanet Transit Photometry</vt:lpstr>
      <vt:lpstr>Astronomical demonstrations</vt:lpstr>
      <vt:lpstr>Conclusions</vt:lpstr>
      <vt:lpstr>Synergies: NEO &amp; SSA</vt:lpstr>
      <vt:lpstr>Thank you!</vt:lpstr>
    </vt:vector>
  </TitlesOfParts>
  <Company>ASC-CSA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Minier, Diane (ASC/CSA)</dc:creator>
  <cp:lastModifiedBy>Thorsteinson, Stefan (Contractor)</cp:lastModifiedBy>
  <cp:revision>97</cp:revision>
  <dcterms:created xsi:type="dcterms:W3CDTF">2018-10-30T19:29:20Z</dcterms:created>
  <dcterms:modified xsi:type="dcterms:W3CDTF">2019-02-05T18:41:39Z</dcterms:modified>
</cp:coreProperties>
</file>