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634" r:id="rId2"/>
    <p:sldId id="1645" r:id="rId3"/>
    <p:sldId id="1649" r:id="rId4"/>
    <p:sldId id="1650" r:id="rId5"/>
    <p:sldId id="1646" r:id="rId6"/>
    <p:sldId id="1658" r:id="rId7"/>
    <p:sldId id="1655" r:id="rId8"/>
    <p:sldId id="1663" r:id="rId9"/>
    <p:sldId id="1659" r:id="rId10"/>
    <p:sldId id="1660" r:id="rId11"/>
    <p:sldId id="1656" r:id="rId12"/>
    <p:sldId id="1662" r:id="rId13"/>
    <p:sldId id="1661" r:id="rId14"/>
    <p:sldId id="1654" r:id="rId15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9900"/>
    <a:srgbClr val="FFFF00"/>
    <a:srgbClr val="CC0000"/>
    <a:srgbClr val="0066CC"/>
    <a:srgbClr val="000000"/>
    <a:srgbClr val="00FF00"/>
    <a:srgbClr val="A50021"/>
    <a:srgbClr val="FFCC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7333" autoAdjust="0"/>
  </p:normalViewPr>
  <p:slideViewPr>
    <p:cSldViewPr>
      <p:cViewPr varScale="1">
        <p:scale>
          <a:sx n="111" d="100"/>
          <a:sy n="111" d="100"/>
        </p:scale>
        <p:origin x="-1206" y="-90"/>
      </p:cViewPr>
      <p:guideLst>
        <p:guide orient="horz" pos="2112"/>
        <p:guide pos="364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968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35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2" tIns="46445" rIns="92892" bIns="46445" numCol="1" anchor="t" anchorCtr="0" compatLnSpc="1">
            <a:prstTxWarp prst="textNoShape">
              <a:avLst/>
            </a:prstTxWarp>
          </a:bodyPr>
          <a:lstStyle>
            <a:lvl1pPr algn="l" defTabSz="928590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850" y="1"/>
            <a:ext cx="30035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2" tIns="46445" rIns="92892" bIns="46445" numCol="1" anchor="t" anchorCtr="0" compatLnSpc="1">
            <a:prstTxWarp prst="textNoShape">
              <a:avLst/>
            </a:prstTxWarp>
          </a:bodyPr>
          <a:lstStyle>
            <a:lvl1pPr algn="r" defTabSz="928590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5D95AEB-7A25-406D-97DE-7341BF068211}" type="datetime1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035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2" tIns="46445" rIns="92892" bIns="46445" numCol="1" anchor="b" anchorCtr="0" compatLnSpc="1">
            <a:prstTxWarp prst="textNoShape">
              <a:avLst/>
            </a:prstTxWarp>
          </a:bodyPr>
          <a:lstStyle>
            <a:lvl1pPr algn="l" defTabSz="928590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850" y="8815388"/>
            <a:ext cx="30035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2" tIns="46445" rIns="92892" bIns="46445" numCol="1" anchor="b" anchorCtr="0" compatLnSpc="1">
            <a:prstTxWarp prst="textNoShape">
              <a:avLst/>
            </a:prstTxWarp>
          </a:bodyPr>
          <a:lstStyle>
            <a:lvl1pPr algn="r" defTabSz="928590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4219EDE-8EDA-450A-8386-A257A4A70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2" tIns="46445" rIns="92892" bIns="46445" numCol="1" anchor="t" anchorCtr="0" compatLnSpc="1">
            <a:prstTxWarp prst="textNoShape">
              <a:avLst/>
            </a:prstTxWarp>
          </a:bodyPr>
          <a:lstStyle>
            <a:lvl1pPr algn="l" defTabSz="928590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4" y="1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2" tIns="46445" rIns="92892" bIns="46445" numCol="1" anchor="t" anchorCtr="0" compatLnSpc="1">
            <a:prstTxWarp prst="textNoShape">
              <a:avLst/>
            </a:prstTxWarp>
          </a:bodyPr>
          <a:lstStyle>
            <a:lvl1pPr algn="r" defTabSz="928590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46A5AD-487B-4729-BF3C-5C4FB0AD0C4A}" type="datetime1">
              <a:rPr lang="en-US"/>
              <a:pPr>
                <a:defRPr/>
              </a:pPr>
              <a:t>4/20/2017</a:t>
            </a:fld>
            <a:endParaRPr lang="fr-CA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4839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2" tIns="46445" rIns="92892" bIns="46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Click to edit Master text styles</a:t>
            </a:r>
          </a:p>
          <a:p>
            <a:pPr lvl="1"/>
            <a:r>
              <a:rPr lang="fr-CA" noProof="0" smtClean="0"/>
              <a:t>Second level</a:t>
            </a:r>
          </a:p>
          <a:p>
            <a:pPr lvl="2"/>
            <a:r>
              <a:rPr lang="fr-CA" noProof="0" smtClean="0"/>
              <a:t>Third level</a:t>
            </a:r>
          </a:p>
          <a:p>
            <a:pPr lvl="3"/>
            <a:r>
              <a:rPr lang="fr-CA" noProof="0" smtClean="0"/>
              <a:t>Fourth level</a:t>
            </a:r>
          </a:p>
          <a:p>
            <a:pPr lvl="4"/>
            <a:r>
              <a:rPr lang="fr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2" tIns="46445" rIns="92892" bIns="46445" numCol="1" anchor="b" anchorCtr="0" compatLnSpc="1">
            <a:prstTxWarp prst="textNoShape">
              <a:avLst/>
            </a:prstTxWarp>
          </a:bodyPr>
          <a:lstStyle>
            <a:lvl1pPr algn="l" defTabSz="928590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CA"/>
              <a:t>Date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2" tIns="46445" rIns="92892" bIns="46445" numCol="1" anchor="b" anchorCtr="0" compatLnSpc="1">
            <a:prstTxWarp prst="textNoShape">
              <a:avLst/>
            </a:prstTxWarp>
          </a:bodyPr>
          <a:lstStyle>
            <a:lvl1pPr algn="r" defTabSz="928590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D4CBEAA-4F21-40BF-A4E2-5D3373B0DAE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53284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B51AA-CC02-4E2D-8401-8AFF27BE4AC4}" type="slidenum">
              <a:rPr lang="en-US"/>
              <a:pPr/>
              <a:t>1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7635"/>
            <a:ext cx="5142177" cy="4182458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300038"/>
            <a:ext cx="207327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0038"/>
            <a:ext cx="60706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7696200" cy="461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7839075" cy="4459288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43338" cy="445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138" y="1447800"/>
            <a:ext cx="3843337" cy="445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95400" y="457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2800" b="1">
              <a:solidFill>
                <a:srgbClr val="000066"/>
              </a:solidFill>
              <a:cs typeface="+mn-cs"/>
            </a:endParaRPr>
          </a:p>
        </p:txBody>
      </p:sp>
      <p:sp>
        <p:nvSpPr>
          <p:cNvPr id="1027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0038"/>
            <a:ext cx="76962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7312" tIns="42862" rIns="87312" bIns="4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font, 28 pt., bold</a:t>
            </a:r>
          </a:p>
        </p:txBody>
      </p:sp>
      <p:sp>
        <p:nvSpPr>
          <p:cNvPr id="1028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839075" cy="445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7312" tIns="42862" rIns="87312" bIns="4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Times New Roman 26pt.</a:t>
            </a:r>
          </a:p>
          <a:p>
            <a:pPr lvl="1"/>
            <a:r>
              <a:rPr lang="en-US" smtClean="0"/>
              <a:t>Times New Roman 24pt</a:t>
            </a:r>
          </a:p>
          <a:p>
            <a:pPr lvl="2"/>
            <a:r>
              <a:rPr lang="en-US" smtClean="0"/>
              <a:t>Times New Roman 22 pt. </a:t>
            </a:r>
          </a:p>
          <a:p>
            <a:pPr lvl="3"/>
            <a:r>
              <a:rPr lang="en-US" smtClean="0"/>
              <a:t>Times New Roman 22 pt.</a:t>
            </a:r>
          </a:p>
          <a:p>
            <a:pPr lvl="4"/>
            <a:r>
              <a:rPr lang="en-US" smtClean="0"/>
              <a:t>Times New Roman 22 pt.</a:t>
            </a:r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1524000" y="980728"/>
            <a:ext cx="6030913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CA">
              <a:cs typeface="+mn-cs"/>
            </a:endParaRPr>
          </a:p>
        </p:txBody>
      </p:sp>
      <p:pic>
        <p:nvPicPr>
          <p:cNvPr id="1030" name="Picture 3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248400"/>
            <a:ext cx="2895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9" descr="Wordmar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02563" y="6324600"/>
            <a:ext cx="11890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0" descr="LOGO(C~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37525" y="198438"/>
            <a:ext cx="6397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4267200" y="63246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739DDA71-5234-401B-BC56-A4E53C90C4A0}" type="slidenum">
              <a:rPr lang="en-US">
                <a:cs typeface="+mn-cs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%20and%20Settings/ddelisle/Local%20Settings/Temporary%20Internet%20Files/Content.IE5/25XUJ2T8/eobn_logo08%5b1%5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gs.org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Communications\RSAT-2 images\RSAT2_July2001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088"/>
            <a:ext cx="9144000" cy="628491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1036" name="Picture 12" descr="U:\My Documents\RADARSAT2\Communications\Images\Hi-Res R2\rsat2_logo_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0"/>
            <a:ext cx="3848100" cy="1027113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0" y="1066800"/>
            <a:ext cx="9144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CA" sz="3200" dirty="0" smtClean="0">
                <a:solidFill>
                  <a:schemeClr val="bg1"/>
                </a:solidFill>
              </a:rPr>
              <a:t>Canada Mosaic </a:t>
            </a:r>
            <a:r>
              <a:rPr lang="en-CA" sz="3200" dirty="0" smtClean="0">
                <a:solidFill>
                  <a:schemeClr val="bg1"/>
                </a:solidFill>
                <a:latin typeface="Arial" charset="0"/>
              </a:rPr>
              <a:t>(May 2013)</a:t>
            </a:r>
            <a:endParaRPr lang="en-CA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3200400" y="1524000"/>
            <a:ext cx="59436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CA" sz="1800" dirty="0">
                <a:solidFill>
                  <a:schemeClr val="bg1"/>
                </a:solidFill>
                <a:latin typeface="Arial" charset="0"/>
              </a:rPr>
              <a:t>Daniel De Lisle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CA" sz="1800" dirty="0" smtClean="0">
                <a:solidFill>
                  <a:schemeClr val="bg1"/>
                </a:solidFill>
              </a:rPr>
              <a:t>SatOps, Infrastructure &amp; Applications</a:t>
            </a:r>
            <a:r>
              <a:rPr lang="en-CA" sz="18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CA" sz="1800" dirty="0">
                <a:solidFill>
                  <a:schemeClr val="bg1"/>
                </a:solidFill>
                <a:latin typeface="Arial" charset="0"/>
              </a:rPr>
            </a:br>
            <a:r>
              <a:rPr lang="en-CA" sz="1800" dirty="0">
                <a:solidFill>
                  <a:schemeClr val="bg1"/>
                </a:solidFill>
                <a:latin typeface="Arial" charset="0"/>
              </a:rPr>
              <a:t>Canadian Space Agency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24800" y="457200"/>
            <a:ext cx="533400" cy="533400"/>
            <a:chOff x="9612664" y="381000"/>
            <a:chExt cx="533400" cy="533400"/>
          </a:xfrm>
        </p:grpSpPr>
        <p:sp>
          <p:nvSpPr>
            <p:cNvPr id="8" name="Oval 7"/>
            <p:cNvSpPr/>
            <p:nvPr/>
          </p:nvSpPr>
          <p:spPr bwMode="auto">
            <a:xfrm>
              <a:off x="9645032" y="413368"/>
              <a:ext cx="457200" cy="457200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9" name="Picture 8" descr="logo ASC.gif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2664" y="381000"/>
              <a:ext cx="533400" cy="533400"/>
            </a:xfrm>
            <a:prstGeom prst="rect">
              <a:avLst/>
            </a:prstGeom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76270" y="6165304"/>
            <a:ext cx="279146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1000" dirty="0">
                <a:effectLst/>
                <a:latin typeface="Verdana"/>
                <a:ea typeface="Calibri"/>
                <a:cs typeface="Times New Roman"/>
              </a:rPr>
              <a:t>© Government of Canada </a:t>
            </a:r>
            <a:r>
              <a:rPr lang="en-CA" sz="1000">
                <a:effectLst/>
                <a:latin typeface="Verdana"/>
                <a:ea typeface="Calibri"/>
                <a:cs typeface="Times New Roman"/>
              </a:rPr>
              <a:t>(</a:t>
            </a:r>
            <a:r>
              <a:rPr lang="en-CA" sz="1000" smtClean="0">
                <a:effectLst/>
                <a:latin typeface="Verdana"/>
                <a:ea typeface="Calibri"/>
                <a:cs typeface="Times New Roman"/>
              </a:rPr>
              <a:t>2016)</a:t>
            </a:r>
            <a:endParaRPr lang="en-CA" sz="1100" dirty="0">
              <a:effectLst/>
              <a:latin typeface="Verdan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Verdana"/>
                <a:ea typeface="Calibri"/>
                <a:cs typeface="Times New Roman"/>
              </a:rPr>
              <a:t> </a:t>
            </a:r>
            <a:endParaRPr lang="en-CA" sz="1100" dirty="0">
              <a:effectLst/>
              <a:latin typeface="Verdana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121 images </a:t>
            </a:r>
            <a:r>
              <a:rPr lang="en-CA" dirty="0" err="1" smtClean="0"/>
              <a:t>acquises</a:t>
            </a:r>
            <a:r>
              <a:rPr lang="en-CA" dirty="0" smtClean="0"/>
              <a:t> / 60 </a:t>
            </a:r>
            <a:r>
              <a:rPr lang="en-CA" dirty="0" err="1"/>
              <a:t>orbites</a:t>
            </a:r>
            <a:r>
              <a:rPr lang="en-CA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312021"/>
              </p:ext>
            </p:extLst>
          </p:nvPr>
        </p:nvGraphicFramePr>
        <p:xfrm>
          <a:off x="971600" y="1052736"/>
          <a:ext cx="2736304" cy="518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1877"/>
                <a:gridCol w="443725"/>
                <a:gridCol w="480702"/>
              </a:tblGrid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Start time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Pass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Frames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2013-May-02 21:45:07.923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2013-May-02 23:23:45.480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2013-May-03 22:58:03.077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2013-May-06 01:19:58.173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2013-May-06 23:08:06.140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2013-May-08 00:25:09.493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2013-May-09 01:31:34.967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2013-May-09 21:40:14.680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2013-May-09 23:20:14.636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2013-May-10 02:45:00.420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2013-May-11 00:32:47.793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2013-May-11 02:13:29.843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2013-May-12 00:03:10.673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2013-May-13 23:03:07.947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2013-May-13 23:04:18.787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2013-May-14 00:45:29.167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2013-May-14 22:34:15.670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2013-May-15 00:16:53.703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2013-May-15 01:56:38.963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2013-May-17 00:58:05.863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2013-May-17 22:46:44.000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2013-May-18 22:22:11.447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2013-May-19 21:52:34.143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2013-May-20 01:11:13.280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2013-May-21 22:32:43.487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2013-May-22 22:02:51.470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2013-May-22 23:44:51.757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2013-May-23 01:26:16.013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2013-May-23 23:15:10.307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2013-May-24 00:57:13.657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2013-May-25 22:18:51.037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2013-May-26 21:49:24.003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2013-May-27 01:08:18.650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2013-May-30 01:19:01.407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1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2013-Jun-01 00:20:05.183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ASC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 dirty="0">
                          <a:effectLst/>
                        </a:rPr>
                        <a:t>1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3" marR="6193" marT="6193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033156"/>
              </p:ext>
            </p:extLst>
          </p:nvPr>
        </p:nvGraphicFramePr>
        <p:xfrm>
          <a:off x="4067944" y="1340768"/>
          <a:ext cx="2592288" cy="4185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515"/>
                <a:gridCol w="420371"/>
                <a:gridCol w="455402"/>
              </a:tblGrid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 dirty="0">
                          <a:effectLst/>
                        </a:rPr>
                        <a:t>Start time</a:t>
                      </a:r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Pass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Frames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2013-May-01 15:48:31.745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1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2013-May-08 12:24:04.050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1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 dirty="0">
                          <a:effectLst/>
                        </a:rPr>
                        <a:t>2013-May-09 10:17:35.450</a:t>
                      </a:r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2013-May-10 09:49:35.447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1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2013-May-12 10:31:54.300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1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2013-May-12 12:09:43.473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2013-May-13 15:01:34.723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2013-May-15 10:42:31.230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2013-May-16 11:53:18.417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2013-May-22 15:35:30.980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1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2013-May-22 15:37:07.480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2013-May-23 13:27:01.927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2013-May-23 15:07:23.070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2013-May-24 12:56:49.630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2013-May-24 14:38:41.123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2013-May-25 12:23:09.064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2013-May-25 14:05:43.230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2013-May-26 11:57:30.297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2013-May-26 12:03:33.360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1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2013-May-26 13:37:47.963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2013-May-27 09:51:54.907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2013-May-27 13:06:06.007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2013-May-27 14:47:42.287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2013-May-28 12:38:36.510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  <a:tr h="1329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2013-May-28 14:16:18.490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>
                          <a:effectLst/>
                        </a:rPr>
                        <a:t>DES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u="none" strike="noStrike" dirty="0">
                          <a:effectLst/>
                        </a:rPr>
                        <a:t>2</a:t>
                      </a:r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6" marR="8576" marT="857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914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461962"/>
          </a:xfrm>
        </p:spPr>
        <p:txBody>
          <a:bodyPr/>
          <a:lstStyle/>
          <a:p>
            <a:r>
              <a:rPr lang="en-US" dirty="0" smtClean="0"/>
              <a:t>Giant floor maps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/>
              <a:t>Canada from Space</a:t>
            </a:r>
            <a:br>
              <a:rPr lang="en-US" sz="2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4608512" cy="4459288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/>
              <a:t>Availability: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Giant Floor maps are available on loan for 3-week periods throughout the school year and by special request during the summer.</a:t>
            </a:r>
          </a:p>
          <a:p>
            <a:pPr>
              <a:buNone/>
            </a:pPr>
            <a:r>
              <a:rPr lang="en-US" sz="1400" b="1" dirty="0" smtClean="0"/>
              <a:t>Floor map dimensions: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Dimensions 10.7 m (35') x 7.9 m (26') </a:t>
            </a:r>
          </a:p>
          <a:p>
            <a:pPr>
              <a:buNone/>
            </a:pPr>
            <a:r>
              <a:rPr lang="en-US" sz="1400" dirty="0" smtClean="0"/>
              <a:t>	Diameter of Shipping tube: 32 cm (13") </a:t>
            </a:r>
          </a:p>
          <a:p>
            <a:pPr>
              <a:buNone/>
            </a:pPr>
            <a:r>
              <a:rPr lang="en-US" sz="1400" dirty="0" smtClean="0"/>
              <a:t>	Trunk: 82 cm (32") x 46 cm (18") x 58 cm (22.5") </a:t>
            </a:r>
          </a:p>
          <a:p>
            <a:pPr>
              <a:buNone/>
            </a:pPr>
            <a:r>
              <a:rPr lang="en-US" sz="1400" b="1" dirty="0" smtClean="0"/>
              <a:t>The activity trunk includes: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Teacher’s guide </a:t>
            </a:r>
            <a:br>
              <a:rPr lang="en-US" sz="1400" dirty="0" smtClean="0"/>
            </a:br>
            <a:r>
              <a:rPr lang="en-US" sz="1200" dirty="0" smtClean="0"/>
              <a:t>Information on Canada’s energy landscape </a:t>
            </a:r>
          </a:p>
          <a:p>
            <a:pPr>
              <a:buNone/>
            </a:pPr>
            <a:r>
              <a:rPr lang="en-US" sz="1200" dirty="0" smtClean="0"/>
              <a:t>	Hard copies of all activities. </a:t>
            </a:r>
            <a:br>
              <a:rPr lang="en-US" sz="1200" dirty="0" smtClean="0"/>
            </a:br>
            <a:endParaRPr lang="en-CA" sz="1400" dirty="0"/>
          </a:p>
        </p:txBody>
      </p:sp>
      <p:pic>
        <p:nvPicPr>
          <p:cNvPr id="6" name="Picture 5" descr="Giant Map Canada from Spac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7984" y="1268760"/>
            <a:ext cx="4581128" cy="3384945"/>
          </a:xfrm>
          <a:prstGeom prst="rect">
            <a:avLst/>
          </a:prstGeom>
        </p:spPr>
      </p:pic>
      <p:pic>
        <p:nvPicPr>
          <p:cNvPr id="1026" name="Picture 2" descr="http://www.canadiangeographic.ca/homepage/rcg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864096" cy="1062838"/>
          </a:xfrm>
          <a:prstGeom prst="rect">
            <a:avLst/>
          </a:prstGeom>
          <a:noFill/>
        </p:spPr>
      </p:pic>
      <p:pic>
        <p:nvPicPr>
          <p:cNvPr id="15" name="Picture 14" descr="hedlogo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653136"/>
            <a:ext cx="2667000" cy="4286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229200"/>
            <a:ext cx="4524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5372401" y="5220887"/>
            <a:ext cx="990600" cy="990600"/>
            <a:chOff x="6203" y="2049"/>
            <a:chExt cx="333" cy="333"/>
          </a:xfrm>
        </p:grpSpPr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6209" y="2057"/>
              <a:ext cx="311" cy="31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21" name="Picture 13" descr="CISlogo_transparent_for_ppt_presentation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03" y="2049"/>
              <a:ext cx="3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1"/>
          <p:cNvSpPr/>
          <p:nvPr/>
        </p:nvSpPr>
        <p:spPr>
          <a:xfrm>
            <a:off x="4644008" y="4725144"/>
            <a:ext cx="4860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http://www.rcgs.org/programs/education/giant_floor_maps.asp</a:t>
            </a:r>
            <a:endParaRPr lang="en-CA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Salle de l’histoire canadienne</a:t>
            </a:r>
            <a:endParaRPr lang="en-CA" dirty="0"/>
          </a:p>
        </p:txBody>
      </p:sp>
      <p:pic>
        <p:nvPicPr>
          <p:cNvPr id="2053" name="Picture 5" descr="http://static.theglobeandmail.ca/dab/news/article32072167.ece/ALTERNATES/w1100/web-po-history-museumXXnw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992557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allery 1 contains: Origins (earliest times to 9,000 years ago); Land and People (9,000 years ago to 800 years ago); Indigenous Nations (4,000 years ago to 500 years ago); The Arrival of Europeans (1000 to 1615); Trade, Disease, War (1615 to 1701); New France (1608 to 1763); Transatlantic Rivals (1670 to 1763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6" y="1103800"/>
            <a:ext cx="4802540" cy="27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46205"/>
            <a:ext cx="2857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696" y="3805229"/>
            <a:ext cx="3638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Située </a:t>
            </a:r>
            <a:r>
              <a:rPr lang="fr-FR" dirty="0"/>
              <a:t>à l'étage du Hub, au centre de la salle, </a:t>
            </a:r>
            <a:r>
              <a:rPr lang="fr-FR" dirty="0" smtClean="0"/>
              <a:t>la </a:t>
            </a:r>
            <a:r>
              <a:rPr lang="fr-FR" dirty="0"/>
              <a:t>carte </a:t>
            </a:r>
            <a:r>
              <a:rPr lang="fr-FR" dirty="0" smtClean="0"/>
              <a:t>couvre 8 </a:t>
            </a:r>
            <a:r>
              <a:rPr lang="fr-FR" dirty="0"/>
              <a:t>x 11 mètres (26 x 36 pieds). </a:t>
            </a:r>
            <a:r>
              <a:rPr lang="fr-FR" dirty="0" smtClean="0"/>
              <a:t>Elle </a:t>
            </a:r>
            <a:r>
              <a:rPr lang="fr-FR" dirty="0"/>
              <a:t>est </a:t>
            </a:r>
            <a:r>
              <a:rPr lang="fr-FR" dirty="0" smtClean="0"/>
              <a:t>composée </a:t>
            </a:r>
            <a:r>
              <a:rPr lang="fr-FR" dirty="0"/>
              <a:t>d'images prises par </a:t>
            </a:r>
            <a:r>
              <a:rPr lang="fr-FR" dirty="0" smtClean="0"/>
              <a:t>le satellite RADARSAT-2 de </a:t>
            </a:r>
            <a:r>
              <a:rPr lang="fr-FR" dirty="0"/>
              <a:t>l'Agence spatiale canadienne, pour faire le plancher qui est vraiment hors de ce monde.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1196752"/>
            <a:ext cx="3638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construction </a:t>
            </a:r>
            <a:r>
              <a:rPr lang="fr-FR" dirty="0"/>
              <a:t>de la </a:t>
            </a:r>
            <a:r>
              <a:rPr lang="fr-FR" dirty="0" smtClean="0"/>
              <a:t>nouvelle </a:t>
            </a:r>
            <a:r>
              <a:rPr lang="fr-FR" dirty="0"/>
              <a:t>Salle de l’histoire </a:t>
            </a:r>
            <a:r>
              <a:rPr lang="fr-FR" dirty="0" smtClean="0"/>
              <a:t>canadienne </a:t>
            </a:r>
            <a:r>
              <a:rPr lang="fr-FR" dirty="0"/>
              <a:t>vient de prendre un autre bond en avant </a:t>
            </a:r>
            <a:r>
              <a:rPr lang="fr-FR"/>
              <a:t>avec </a:t>
            </a:r>
            <a:r>
              <a:rPr lang="fr-FR" smtClean="0"/>
              <a:t>l'installation d'une </a:t>
            </a:r>
            <a:r>
              <a:rPr lang="fr-FR" dirty="0"/>
              <a:t>image géante du Canada vu de l'espace.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19413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04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Contact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47800"/>
            <a:ext cx="8213923" cy="4459288"/>
          </a:xfrm>
        </p:spPr>
        <p:txBody>
          <a:bodyPr/>
          <a:lstStyle/>
          <a:p>
            <a:pPr>
              <a:buNone/>
            </a:pPr>
            <a:r>
              <a:rPr lang="en-CA" sz="2000" b="1" dirty="0" smtClean="0"/>
              <a:t>Daniel De Lisle</a:t>
            </a:r>
          </a:p>
          <a:p>
            <a:pPr>
              <a:buNone/>
            </a:pPr>
            <a:r>
              <a:rPr lang="fr-FR" sz="2000" dirty="0" smtClean="0"/>
              <a:t>SatOps, Infrastructure &amp; Applications </a:t>
            </a:r>
            <a:endParaRPr lang="fr-CA" sz="2000" dirty="0" smtClean="0"/>
          </a:p>
          <a:p>
            <a:pPr>
              <a:buNone/>
            </a:pPr>
            <a:r>
              <a:rPr lang="en-CA" sz="2000" dirty="0" smtClean="0"/>
              <a:t>Utilisation de </a:t>
            </a:r>
            <a:r>
              <a:rPr lang="en-CA" sz="2000" dirty="0" err="1" smtClean="0"/>
              <a:t>l’espace</a:t>
            </a:r>
            <a:r>
              <a:rPr lang="en-CA" sz="2000" dirty="0" smtClean="0"/>
              <a:t> | Space Utilisation</a:t>
            </a:r>
          </a:p>
          <a:p>
            <a:pPr>
              <a:buNone/>
            </a:pPr>
            <a:r>
              <a:rPr lang="en-CA" sz="2000" dirty="0" err="1" smtClean="0"/>
              <a:t>Agence</a:t>
            </a:r>
            <a:r>
              <a:rPr lang="en-CA" sz="2000" dirty="0" smtClean="0"/>
              <a:t> </a:t>
            </a:r>
            <a:r>
              <a:rPr lang="en-CA" sz="2000" dirty="0" err="1" smtClean="0"/>
              <a:t>spatiale</a:t>
            </a:r>
            <a:r>
              <a:rPr lang="en-CA" sz="2000" dirty="0" smtClean="0"/>
              <a:t> </a:t>
            </a:r>
            <a:r>
              <a:rPr lang="en-CA" sz="2000" dirty="0" err="1" smtClean="0"/>
              <a:t>canadienne</a:t>
            </a:r>
            <a:r>
              <a:rPr lang="en-CA" sz="2000" dirty="0" smtClean="0"/>
              <a:t> | Canadian Space Agency</a:t>
            </a:r>
          </a:p>
          <a:p>
            <a:pPr>
              <a:buNone/>
            </a:pPr>
            <a:r>
              <a:rPr lang="en-CA" sz="2000" dirty="0" smtClean="0"/>
              <a:t>6767, route de </a:t>
            </a:r>
            <a:r>
              <a:rPr lang="en-CA" sz="2000" dirty="0" err="1" smtClean="0"/>
              <a:t>l'Aéroport</a:t>
            </a:r>
            <a:r>
              <a:rPr lang="en-CA" sz="2000" dirty="0" smtClean="0"/>
              <a:t>, Saint-Hubert (Québec) J3Y 8Y9</a:t>
            </a:r>
          </a:p>
          <a:p>
            <a:pPr>
              <a:buNone/>
            </a:pPr>
            <a:r>
              <a:rPr lang="en-CA" sz="2000" dirty="0" err="1" smtClean="0"/>
              <a:t>Tél</a:t>
            </a:r>
            <a:r>
              <a:rPr lang="en-CA" sz="2000" dirty="0" smtClean="0"/>
              <a:t>/Tel : (450) 926-6611 | </a:t>
            </a:r>
            <a:r>
              <a:rPr lang="en-CA" sz="2000" dirty="0" err="1" smtClean="0"/>
              <a:t>Téléc</a:t>
            </a:r>
            <a:r>
              <a:rPr lang="en-CA" sz="2000" dirty="0" smtClean="0"/>
              <a:t>/Fax: (450) 926-4613</a:t>
            </a:r>
          </a:p>
          <a:p>
            <a:pPr>
              <a:buNone/>
            </a:pPr>
            <a:r>
              <a:rPr lang="en-CA" sz="2000" dirty="0" err="1" smtClean="0"/>
              <a:t>Courriel</a:t>
            </a:r>
            <a:r>
              <a:rPr lang="en-CA" sz="2000" dirty="0" smtClean="0"/>
              <a:t>/E-mail : [</a:t>
            </a:r>
            <a:r>
              <a:rPr lang="en-CA" sz="2000" b="1" dirty="0" smtClean="0"/>
              <a:t>daniel.delisle@asc-csa.gc.ca</a:t>
            </a:r>
            <a:r>
              <a:rPr lang="en-CA" sz="2000" dirty="0" smtClean="0"/>
              <a:t>]</a:t>
            </a:r>
            <a:br>
              <a:rPr lang="en-CA" sz="2000" dirty="0" smtClean="0"/>
            </a:br>
            <a:endParaRPr lang="en-CA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1800" dirty="0" smtClean="0"/>
              <a:t> To update the R1 Mosaic done in 1997</a:t>
            </a:r>
          </a:p>
          <a:p>
            <a:pPr>
              <a:buFont typeface="Arial" pitchFamily="34" charset="0"/>
              <a:buChar char="•"/>
            </a:pPr>
            <a:endParaRPr lang="en-CA" sz="1800" dirty="0" smtClean="0"/>
          </a:p>
          <a:p>
            <a:pPr>
              <a:buFont typeface="Arial" pitchFamily="34" charset="0"/>
              <a:buChar char="•"/>
            </a:pPr>
            <a:r>
              <a:rPr lang="en-CA" sz="1800" dirty="0" smtClean="0"/>
              <a:t> Simultaneous R1 acquisition planned for complementary polarization 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 (HH R1 + VV/VH R2)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 However R1 ceased operations on March 2013</a:t>
            </a:r>
          </a:p>
          <a:p>
            <a:pPr>
              <a:buFont typeface="Arial" pitchFamily="34" charset="0"/>
              <a:buChar char="•"/>
            </a:pPr>
            <a:endParaRPr lang="en-CA" sz="1800" dirty="0" smtClean="0"/>
          </a:p>
          <a:p>
            <a:pPr>
              <a:buFont typeface="Arial" pitchFamily="34" charset="0"/>
              <a:buChar char="•"/>
            </a:pPr>
            <a:r>
              <a:rPr lang="en-CA" sz="1800" dirty="0" smtClean="0"/>
              <a:t>  Provide standard coverage in preparation for RCM to GoC Users</a:t>
            </a:r>
          </a:p>
          <a:p>
            <a:pPr>
              <a:buFont typeface="Arial" pitchFamily="34" charset="0"/>
              <a:buChar char="•"/>
            </a:pPr>
            <a:endParaRPr lang="en-CA" sz="1800" dirty="0" smtClean="0"/>
          </a:p>
          <a:p>
            <a:pPr>
              <a:buFont typeface="Arial" pitchFamily="34" charset="0"/>
              <a:buChar char="•"/>
            </a:pPr>
            <a:r>
              <a:rPr lang="en-CA" sz="1800" dirty="0" smtClean="0"/>
              <a:t> Provide provincial clippings to stimulate use by Provinces (R2 and upcoming RCM)</a:t>
            </a:r>
          </a:p>
          <a:p>
            <a:pPr>
              <a:buFont typeface="Arial" pitchFamily="34" charset="0"/>
              <a:buChar char="•"/>
            </a:pPr>
            <a:endParaRPr lang="en-CA" sz="1800" dirty="0" smtClean="0"/>
          </a:p>
          <a:p>
            <a:pPr>
              <a:buFont typeface="Arial" pitchFamily="34" charset="0"/>
              <a:buChar char="•"/>
            </a:pPr>
            <a:r>
              <a:rPr lang="en-CA" sz="1800" dirty="0" smtClean="0"/>
              <a:t> Provide Printable products for General Public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 Giant map by the </a:t>
            </a:r>
            <a:r>
              <a:rPr lang="en-US" sz="1800" dirty="0" smtClean="0"/>
              <a:t>The Royal Canadian Geographical Society (11m x 8 m ) for 	high school teaching</a:t>
            </a:r>
          </a:p>
          <a:p>
            <a:pPr lvl="1">
              <a:buFont typeface="Arial" pitchFamily="34" charset="0"/>
              <a:buChar char="•"/>
            </a:pPr>
            <a:endParaRPr lang="en-CA" sz="1800" dirty="0" smtClean="0"/>
          </a:p>
          <a:p>
            <a:pPr>
              <a:buFont typeface="Arial" pitchFamily="34" charset="0"/>
              <a:buChar char="•"/>
            </a:pPr>
            <a:r>
              <a:rPr lang="en-CA" sz="1800" dirty="0" smtClean="0"/>
              <a:t> </a:t>
            </a:r>
            <a:r>
              <a:rPr lang="en-CA" sz="1800" dirty="0" err="1" smtClean="0"/>
              <a:t>Basemap</a:t>
            </a:r>
            <a:r>
              <a:rPr lang="en-CA" sz="1800" dirty="0" smtClean="0"/>
              <a:t> product to be used for upcoming conferences (IGARSS, IAC) and 	Publications</a:t>
            </a:r>
          </a:p>
          <a:p>
            <a:pPr>
              <a:buFont typeface="Arial" pitchFamily="34" charset="0"/>
              <a:buChar char="•"/>
            </a:pPr>
            <a:endParaRPr lang="en-CA" sz="1800" dirty="0" smtClean="0"/>
          </a:p>
          <a:p>
            <a:pPr>
              <a:buFont typeface="Arial" pitchFamily="34" charset="0"/>
              <a:buChar char="•"/>
            </a:pPr>
            <a:r>
              <a:rPr lang="en-CA" sz="1800" dirty="0" smtClean="0"/>
              <a:t> </a:t>
            </a:r>
            <a:r>
              <a:rPr lang="en-CA" sz="1800" b="1" dirty="0" smtClean="0">
                <a:solidFill>
                  <a:srgbClr val="FF0000"/>
                </a:solidFill>
              </a:rPr>
              <a:t>Provide Google Earth compatible format (.</a:t>
            </a:r>
            <a:r>
              <a:rPr lang="en-CA" sz="1800" b="1" dirty="0" err="1" smtClean="0">
                <a:solidFill>
                  <a:srgbClr val="FF0000"/>
                </a:solidFill>
              </a:rPr>
              <a:t>kml</a:t>
            </a:r>
            <a:r>
              <a:rPr lang="en-CA" sz="1800" b="1" dirty="0" smtClean="0">
                <a:solidFill>
                  <a:srgbClr val="FF0000"/>
                </a:solidFill>
              </a:rPr>
              <a:t>) at 100m for FGP (NEW)</a:t>
            </a:r>
            <a:endParaRPr lang="en-CA" sz="1800" b="1" dirty="0">
              <a:solidFill>
                <a:srgbClr val="FF0000"/>
              </a:solidFill>
            </a:endParaRPr>
          </a:p>
          <a:p>
            <a:endParaRPr lang="en-CA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933056"/>
            <a:ext cx="5103912" cy="461962"/>
          </a:xfrm>
        </p:spPr>
        <p:txBody>
          <a:bodyPr/>
          <a:lstStyle/>
          <a:p>
            <a:pPr algn="l"/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Data processing </a:t>
            </a:r>
            <a:endParaRPr lang="en-C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5008" y="4077072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800" dirty="0" smtClean="0"/>
          </a:p>
          <a:p>
            <a:r>
              <a:rPr lang="en-CA" sz="1800" dirty="0" smtClean="0"/>
              <a:t> </a:t>
            </a:r>
          </a:p>
          <a:p>
            <a:r>
              <a:rPr lang="en-US" sz="1800" dirty="0" smtClean="0"/>
              <a:t>- Base elevation (mean terrain height correction) applied in processing was “0” </a:t>
            </a:r>
          </a:p>
          <a:p>
            <a:r>
              <a:rPr lang="en-CA" sz="1800" dirty="0" smtClean="0"/>
              <a:t>- path-image SGF processing level </a:t>
            </a:r>
          </a:p>
          <a:p>
            <a:r>
              <a:rPr lang="en-US" sz="1800" dirty="0" smtClean="0"/>
              <a:t>- a basic QA check for coverage and </a:t>
            </a:r>
            <a:r>
              <a:rPr lang="en-US" sz="1800" dirty="0" err="1" smtClean="0"/>
              <a:t>artefacts</a:t>
            </a:r>
            <a:r>
              <a:rPr lang="en-US" sz="1800" dirty="0" smtClean="0"/>
              <a:t> was performed on each processed image as they were output from the MDA-GSI processor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3" y="1556792"/>
            <a:ext cx="5064767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7312" tIns="42862" rIns="87312" bIns="42862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Acquisition Details </a:t>
            </a:r>
            <a:endParaRPr kumimoji="0" lang="en-CA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800" dirty="0" smtClean="0"/>
          </a:p>
          <a:p>
            <a:r>
              <a:rPr lang="en-CA" sz="1800" dirty="0" smtClean="0"/>
              <a:t> </a:t>
            </a:r>
          </a:p>
          <a:p>
            <a:r>
              <a:rPr lang="en-US" sz="1800" dirty="0" smtClean="0"/>
              <a:t>- Beam Modes - RADARSAT-2 </a:t>
            </a:r>
            <a:r>
              <a:rPr lang="en-US" sz="1800" dirty="0" err="1" smtClean="0"/>
              <a:t>ScanSAR</a:t>
            </a:r>
            <a:r>
              <a:rPr lang="en-US" sz="1800" dirty="0" smtClean="0"/>
              <a:t> Wide A </a:t>
            </a:r>
          </a:p>
          <a:p>
            <a:r>
              <a:rPr lang="en-US" sz="1800" dirty="0" smtClean="0"/>
              <a:t>- Period of Acquisition – May 1, 2013 – June 1, 2013 </a:t>
            </a:r>
          </a:p>
          <a:p>
            <a:r>
              <a:rPr lang="en-US" sz="1800" dirty="0" smtClean="0"/>
              <a:t>- Number of products – 121 products </a:t>
            </a:r>
          </a:p>
          <a:p>
            <a:r>
              <a:rPr lang="en-CA" sz="1800" dirty="0" smtClean="0"/>
              <a:t>- LUT: Constant Beta </a:t>
            </a:r>
          </a:p>
          <a:p>
            <a:r>
              <a:rPr lang="en-CA" sz="1800" dirty="0" smtClean="0"/>
              <a:t>- Bit depth: 16-bit </a:t>
            </a:r>
          </a:p>
          <a:p>
            <a:endParaRPr lang="en-C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32656"/>
            <a:ext cx="347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Mosaic Production</a:t>
            </a:r>
            <a:r>
              <a:rPr lang="en-CA" sz="2000" dirty="0" smtClean="0"/>
              <a:t> </a:t>
            </a:r>
            <a:endParaRPr lang="en-CA" sz="2800" b="1" kern="0" dirty="0" smtClean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96200" cy="461962"/>
          </a:xfrm>
        </p:spPr>
        <p:txBody>
          <a:bodyPr/>
          <a:lstStyle/>
          <a:p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US" sz="2400" dirty="0" smtClean="0"/>
              <a:t> Product Ortho-rectification (PCI </a:t>
            </a:r>
            <a:r>
              <a:rPr lang="en-US" sz="2400" dirty="0" err="1" smtClean="0"/>
              <a:t>Geomatica</a:t>
            </a:r>
            <a:r>
              <a:rPr lang="en-US" sz="2400" dirty="0" smtClean="0"/>
              <a:t> 2013) 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 smtClean="0"/>
          </a:p>
          <a:p>
            <a:r>
              <a:rPr lang="en-US" sz="2000" dirty="0" smtClean="0"/>
              <a:t>- data imported as calibrated value </a:t>
            </a:r>
            <a:r>
              <a:rPr lang="en-US" sz="2000" b="1" dirty="0" smtClean="0"/>
              <a:t>sigma-</a:t>
            </a:r>
            <a:r>
              <a:rPr lang="en-US" sz="2000" b="1" dirty="0" err="1" smtClean="0"/>
              <a:t>nought</a:t>
            </a:r>
            <a:r>
              <a:rPr lang="en-US" sz="2000" b="1" dirty="0" smtClean="0"/>
              <a:t> (32 bit) </a:t>
            </a:r>
          </a:p>
          <a:p>
            <a:r>
              <a:rPr lang="en-US" sz="2000" dirty="0" smtClean="0"/>
              <a:t>- data converted to dB using the base 10 logarithm function </a:t>
            </a:r>
            <a:r>
              <a:rPr lang="en-US" sz="2000" b="1" dirty="0" smtClean="0"/>
              <a:t>[10*(log(calibrated value)] 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ortho</a:t>
            </a:r>
            <a:r>
              <a:rPr lang="en-US" sz="2000" dirty="0" smtClean="0"/>
              <a:t>-rectification applied using the 50K CDED DEM tiles accessed from </a:t>
            </a:r>
            <a:r>
              <a:rPr lang="en-US" sz="2000" dirty="0" err="1" smtClean="0"/>
              <a:t>GeoBase</a:t>
            </a:r>
            <a:r>
              <a:rPr lang="en-US" sz="2000" dirty="0" smtClean="0"/>
              <a:t> at http://www.geobase.ca/geobase/en/data/cded/ </a:t>
            </a:r>
          </a:p>
          <a:p>
            <a:r>
              <a:rPr lang="en-CA" sz="2000" dirty="0" smtClean="0"/>
              <a:t>- Projection parameters: </a:t>
            </a:r>
          </a:p>
          <a:p>
            <a:pPr lvl="4"/>
            <a:r>
              <a:rPr lang="en-CA" sz="1200" dirty="0" smtClean="0"/>
              <a:t>PROJECTION_NAME: Lambert Conformal Conic </a:t>
            </a:r>
          </a:p>
          <a:p>
            <a:pPr lvl="4"/>
            <a:r>
              <a:rPr lang="en-CA" sz="1200" dirty="0" smtClean="0"/>
              <a:t>DATUM_NAME: WGS 84 </a:t>
            </a:r>
          </a:p>
          <a:p>
            <a:pPr lvl="4"/>
            <a:r>
              <a:rPr lang="en-CA" sz="1200" dirty="0" err="1" smtClean="0"/>
              <a:t>TrueOriginLongitude</a:t>
            </a:r>
            <a:r>
              <a:rPr lang="en-CA" sz="1200" dirty="0" smtClean="0"/>
              <a:t> 100d00'00.000"W </a:t>
            </a:r>
          </a:p>
          <a:p>
            <a:pPr lvl="4"/>
            <a:r>
              <a:rPr lang="en-CA" sz="1200" dirty="0" err="1" smtClean="0"/>
              <a:t>TrueOriginLatitude</a:t>
            </a:r>
            <a:r>
              <a:rPr lang="en-CA" sz="1200" dirty="0" smtClean="0"/>
              <a:t> 40d00'00.000"N </a:t>
            </a:r>
          </a:p>
          <a:p>
            <a:pPr lvl="4"/>
            <a:r>
              <a:rPr lang="en-CA" sz="1200" dirty="0" smtClean="0"/>
              <a:t>1stStandardParallel 49d00'00.000"N </a:t>
            </a:r>
          </a:p>
          <a:p>
            <a:pPr lvl="4"/>
            <a:r>
              <a:rPr lang="en-CA" sz="1200" dirty="0" smtClean="0"/>
              <a:t>2ndStandardParallel 77d00'00.000"N </a:t>
            </a:r>
          </a:p>
          <a:p>
            <a:pPr lvl="4"/>
            <a:r>
              <a:rPr lang="en-CA" sz="1200" dirty="0" err="1" smtClean="0"/>
              <a:t>FalseEasting</a:t>
            </a:r>
            <a:r>
              <a:rPr lang="en-CA" sz="1200" dirty="0" smtClean="0"/>
              <a:t> 0.0 </a:t>
            </a:r>
          </a:p>
          <a:p>
            <a:pPr lvl="4"/>
            <a:r>
              <a:rPr lang="en-CA" sz="1200" dirty="0" err="1" smtClean="0"/>
              <a:t>FalseNorthing</a:t>
            </a:r>
            <a:r>
              <a:rPr lang="en-CA" sz="1200" dirty="0" smtClean="0"/>
              <a:t> 0.0 </a:t>
            </a:r>
          </a:p>
          <a:p>
            <a:r>
              <a:rPr lang="en-US" sz="2000" dirty="0" smtClean="0"/>
              <a:t>- secondary QA checks were then performed on all resulting </a:t>
            </a:r>
            <a:r>
              <a:rPr lang="en-US" sz="2000" dirty="0" err="1" smtClean="0"/>
              <a:t>Orthorectified</a:t>
            </a:r>
            <a:r>
              <a:rPr lang="en-US" sz="2000" dirty="0" smtClean="0"/>
              <a:t> files to check for any registration issues, general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balancing in anticipation of the mosaic stages, and to ensure that the coverage were without gaps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delisle\AppData\Local\Microsoft\Windows\Temporary Internet Files\Content.Outlook\N4ROVH1D\poster_test_02__Blue_to_Whi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907979"/>
            <a:ext cx="7146315" cy="59500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R2 Canada Mosaic (May 2013)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987824" y="6165304"/>
            <a:ext cx="24482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 smtClean="0"/>
              <a:t>RADARSAT-2 Data and Products © </a:t>
            </a:r>
            <a:r>
              <a:rPr lang="en-US" sz="400" dirty="0" err="1" smtClean="0"/>
              <a:t>MacDONALD</a:t>
            </a:r>
            <a:r>
              <a:rPr lang="en-US" sz="400" dirty="0" smtClean="0"/>
              <a:t>, DETTWILER AND ASSOCIATES LTD. (2013) </a:t>
            </a:r>
          </a:p>
          <a:p>
            <a:r>
              <a:rPr lang="en-US" sz="400" dirty="0" smtClean="0"/>
              <a:t>All Rights Reserved” and “RADARSAT is an official mark of the Canadian Space Agency</a:t>
            </a:r>
            <a:endParaRPr lang="en-CA" sz="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08969"/>
            <a:ext cx="7200800" cy="668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R2 Canada Mosaic (May 2013)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987824" y="6165304"/>
            <a:ext cx="24482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 smtClean="0"/>
              <a:t>RADARSAT-2 Data and Products © </a:t>
            </a:r>
            <a:r>
              <a:rPr lang="en-US" sz="400" dirty="0" err="1" smtClean="0"/>
              <a:t>MacDONALD</a:t>
            </a:r>
            <a:r>
              <a:rPr lang="en-US" sz="400" dirty="0" smtClean="0"/>
              <a:t>, DETTWILER AND ASSOCIATES LTD. (2013) </a:t>
            </a:r>
          </a:p>
          <a:p>
            <a:r>
              <a:rPr lang="en-US" sz="400" dirty="0" smtClean="0"/>
              <a:t>All Rights Reserved” and “RADARSAT is an official mark of the Canadian Space Agency</a:t>
            </a:r>
            <a:endParaRPr lang="en-CA" sz="400" dirty="0"/>
          </a:p>
        </p:txBody>
      </p:sp>
    </p:spTree>
    <p:extLst>
      <p:ext uri="{BB962C8B-B14F-4D97-AF65-F5344CB8AC3E}">
        <p14:creationId xmlns:p14="http://schemas.microsoft.com/office/powerpoint/2010/main" val="169313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RADARSAT_R2_LAND_AND_ICE_May_20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16632"/>
            <a:ext cx="8536837" cy="6165304"/>
          </a:xfrm>
        </p:spPr>
      </p:pic>
      <p:sp>
        <p:nvSpPr>
          <p:cNvPr id="5" name="Rectangle 4"/>
          <p:cNvSpPr/>
          <p:nvPr/>
        </p:nvSpPr>
        <p:spPr>
          <a:xfrm>
            <a:off x="4932040" y="6453336"/>
            <a:ext cx="24482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 smtClean="0"/>
              <a:t>RADARSAT-2 Data and Products © </a:t>
            </a:r>
            <a:r>
              <a:rPr lang="en-US" sz="400" dirty="0" err="1" smtClean="0"/>
              <a:t>MacDONALD</a:t>
            </a:r>
            <a:r>
              <a:rPr lang="en-US" sz="400" dirty="0" smtClean="0"/>
              <a:t>, DETTWILER AND ASSOCIATES LTD. (2013) </a:t>
            </a:r>
          </a:p>
          <a:p>
            <a:r>
              <a:rPr lang="en-US" sz="400" dirty="0" smtClean="0"/>
              <a:t>All Rights Reserved” and “RADARSAT is an official mark of the Canadian Space Agency</a:t>
            </a:r>
            <a:endParaRPr lang="en-CA" sz="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Google Earth (.</a:t>
            </a:r>
            <a:r>
              <a:rPr lang="en-CA" dirty="0" err="1" smtClean="0"/>
              <a:t>kml</a:t>
            </a:r>
            <a:r>
              <a:rPr lang="en-CA" dirty="0" smtClean="0"/>
              <a:t>) at 100m resolution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932040" y="6453336"/>
            <a:ext cx="24482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 smtClean="0"/>
              <a:t>RADARSAT-2 Data and Products © </a:t>
            </a:r>
            <a:r>
              <a:rPr lang="en-US" sz="400" dirty="0" err="1" smtClean="0"/>
              <a:t>MacDONALD</a:t>
            </a:r>
            <a:r>
              <a:rPr lang="en-US" sz="400" dirty="0" smtClean="0"/>
              <a:t>, DETTWILER AND ASSOCIATES LTD. (2013) </a:t>
            </a:r>
          </a:p>
          <a:p>
            <a:r>
              <a:rPr lang="en-US" sz="400" dirty="0" smtClean="0"/>
              <a:t>All Rights Reserved” and “RADARSAT is an official mark of the Canadian Space Agency</a:t>
            </a:r>
            <a:endParaRPr lang="en-CA" sz="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7" y="1196752"/>
            <a:ext cx="7901993" cy="493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60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Images RADARSAT-2 </a:t>
            </a:r>
            <a:r>
              <a:rPr lang="en-CA" dirty="0" err="1" smtClean="0"/>
              <a:t>utilisées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pour la </a:t>
            </a:r>
            <a:r>
              <a:rPr lang="en-CA" dirty="0" err="1" smtClean="0"/>
              <a:t>Mosaique</a:t>
            </a:r>
            <a:r>
              <a:rPr lang="en-CA" dirty="0" smtClean="0"/>
              <a:t> du Canada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0709"/>
            <a:ext cx="693655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0793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C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C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48845</TotalTime>
  <Words>833</Words>
  <Application>Microsoft Office PowerPoint</Application>
  <PresentationFormat>On-screen Show (4:3)</PresentationFormat>
  <Paragraphs>271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Objectives</vt:lpstr>
      <vt:lpstr> Data processing </vt:lpstr>
      <vt:lpstr>  Product Ortho-rectification (PCI Geomatica 2013) </vt:lpstr>
      <vt:lpstr>R2 Canada Mosaic (May 2013)</vt:lpstr>
      <vt:lpstr>R2 Canada Mosaic (May 2013)</vt:lpstr>
      <vt:lpstr>PowerPoint Presentation</vt:lpstr>
      <vt:lpstr>Google Earth (.kml) at 100m resolution</vt:lpstr>
      <vt:lpstr>Images RADARSAT-2 utilisées  pour la Mosaique du Canada</vt:lpstr>
      <vt:lpstr>121 images acquises / 60 orbites </vt:lpstr>
      <vt:lpstr>Giant floor maps  Canada from Space </vt:lpstr>
      <vt:lpstr>La Salle de l’histoire canadienne</vt:lpstr>
      <vt:lpstr>PowerPoint Presentation</vt:lpstr>
      <vt:lpstr>Contact information</vt:lpstr>
    </vt:vector>
  </TitlesOfParts>
  <Company>Canadian Space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R2 Canada Mosaic (May 2013)</dc:title>
  <dc:subject>R2 Value Added Product</dc:subject>
  <dc:creator>Agence spatiale canadienne</dc:creator>
  <cp:lastModifiedBy>Lévesque, Nathalie (ASC/CSA)</cp:lastModifiedBy>
  <cp:revision>1930</cp:revision>
  <cp:lastPrinted>2016-10-05T16:07:04Z</cp:lastPrinted>
  <dcterms:created xsi:type="dcterms:W3CDTF">2001-01-17T17:43:22Z</dcterms:created>
  <dcterms:modified xsi:type="dcterms:W3CDTF">2017-04-20T15:50:05Z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87898420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Stephane.Chalifoux@asc-csa.gc.ca</vt:lpwstr>
  </property>
  <property fmtid="{D5CDD505-2E9C-101B-9397-08002B2CF9AE}" pid="6" name="_AuthorEmailDisplayName">
    <vt:lpwstr>Chalifoux, Stéphane</vt:lpwstr>
  </property>
</Properties>
</file>